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4"/>
    <p:sldMasterId id="2147483753" r:id="rId5"/>
  </p:sldMasterIdLst>
  <p:notesMasterIdLst>
    <p:notesMasterId r:id="rId50"/>
  </p:notesMasterIdLst>
  <p:handoutMasterIdLst>
    <p:handoutMasterId r:id="rId51"/>
  </p:handoutMasterIdLst>
  <p:sldIdLst>
    <p:sldId id="355" r:id="rId6"/>
    <p:sldId id="256" r:id="rId7"/>
    <p:sldId id="366" r:id="rId8"/>
    <p:sldId id="358" r:id="rId9"/>
    <p:sldId id="357" r:id="rId10"/>
    <p:sldId id="262" r:id="rId11"/>
    <p:sldId id="263" r:id="rId12"/>
    <p:sldId id="367" r:id="rId13"/>
    <p:sldId id="368" r:id="rId14"/>
    <p:sldId id="309" r:id="rId15"/>
    <p:sldId id="264" r:id="rId16"/>
    <p:sldId id="359" r:id="rId17"/>
    <p:sldId id="369" r:id="rId18"/>
    <p:sldId id="314" r:id="rId19"/>
    <p:sldId id="370" r:id="rId20"/>
    <p:sldId id="348" r:id="rId21"/>
    <p:sldId id="371" r:id="rId22"/>
    <p:sldId id="275" r:id="rId23"/>
    <p:sldId id="276" r:id="rId24"/>
    <p:sldId id="277" r:id="rId25"/>
    <p:sldId id="322" r:id="rId26"/>
    <p:sldId id="295" r:id="rId27"/>
    <p:sldId id="360" r:id="rId28"/>
    <p:sldId id="301" r:id="rId29"/>
    <p:sldId id="311" r:id="rId30"/>
    <p:sldId id="372" r:id="rId31"/>
    <p:sldId id="373" r:id="rId32"/>
    <p:sldId id="344" r:id="rId33"/>
    <p:sldId id="361" r:id="rId34"/>
    <p:sldId id="319" r:id="rId35"/>
    <p:sldId id="350" r:id="rId36"/>
    <p:sldId id="362" r:id="rId37"/>
    <p:sldId id="363" r:id="rId38"/>
    <p:sldId id="320" r:id="rId39"/>
    <p:sldId id="302" r:id="rId40"/>
    <p:sldId id="307" r:id="rId41"/>
    <p:sldId id="364" r:id="rId42"/>
    <p:sldId id="349" r:id="rId43"/>
    <p:sldId id="351" r:id="rId44"/>
    <p:sldId id="353" r:id="rId45"/>
    <p:sldId id="274" r:id="rId46"/>
    <p:sldId id="365" r:id="rId47"/>
    <p:sldId id="299" r:id="rId48"/>
    <p:sldId id="347" r:id="rId4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ynihan, Meg (MDA)" initials="MM(" lastIdx="2" clrIdx="0">
    <p:extLst>
      <p:ext uri="{19B8F6BF-5375-455C-9EA6-DF929625EA0E}">
        <p15:presenceInfo xmlns:p15="http://schemas.microsoft.com/office/powerpoint/2012/main" userId="S::Meg.Moynihan@state.mn.us::6645a6f4-48f9-4ce6-be7c-9491a2a3ad2d" providerId="AD"/>
      </p:ext>
    </p:extLst>
  </p:cmAuthor>
  <p:cmAuthor id="2" name="VonBank, Susan (MDA)" initials="VS(" lastIdx="1" clrIdx="1">
    <p:extLst>
      <p:ext uri="{19B8F6BF-5375-455C-9EA6-DF929625EA0E}">
        <p15:presenceInfo xmlns:p15="http://schemas.microsoft.com/office/powerpoint/2012/main" userId="S::Susan.VonBank@state.mn.us::926caa3a-7322-4658-9633-8d7a4c0086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4E0F"/>
    <a:srgbClr val="291F48"/>
    <a:srgbClr val="2A1F48"/>
    <a:srgbClr val="CF5710"/>
    <a:srgbClr val="316864"/>
    <a:srgbClr val="133E4B"/>
    <a:srgbClr val="E6E6E6"/>
    <a:srgbClr val="78BE21"/>
    <a:srgbClr val="003865"/>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2" autoAdjust="0"/>
    <p:restoredTop sz="94249" autoAdjust="0"/>
  </p:normalViewPr>
  <p:slideViewPr>
    <p:cSldViewPr snapToGrid="0">
      <p:cViewPr varScale="1">
        <p:scale>
          <a:sx n="73" d="100"/>
          <a:sy n="73" d="100"/>
        </p:scale>
        <p:origin x="96" y="269"/>
      </p:cViewPr>
      <p:guideLst/>
    </p:cSldViewPr>
  </p:slideViewPr>
  <p:outlineViewPr>
    <p:cViewPr>
      <p:scale>
        <a:sx n="33" d="100"/>
        <a:sy n="33" d="100"/>
      </p:scale>
      <p:origin x="0" y="-24678"/>
    </p:cViewPr>
  </p:outlineViewPr>
  <p:notesTextViewPr>
    <p:cViewPr>
      <p:scale>
        <a:sx n="1" d="1"/>
        <a:sy n="1" d="1"/>
      </p:scale>
      <p:origin x="0" y="0"/>
    </p:cViewPr>
  </p:notesTextViewPr>
  <p:notesViewPr>
    <p:cSldViewPr snapToGrid="0">
      <p:cViewPr varScale="1">
        <p:scale>
          <a:sx n="56" d="100"/>
          <a:sy n="56" d="100"/>
        </p:scale>
        <p:origin x="2856"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B9D75143-0971-4E4B-AEB4-E5186B4F2940}" type="datetimeFigureOut">
              <a:rPr lang="en-US" smtClean="0"/>
              <a:t>4/22/2021</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AEAF40E7-740F-428B-B123-0D98C1303D8E}" type="slidenum">
              <a:rPr lang="en-US" smtClean="0"/>
              <a:t>‹#›</a:t>
            </a:fld>
            <a:endParaRPr lang="en-US" dirty="0"/>
          </a:p>
        </p:txBody>
      </p:sp>
    </p:spTree>
    <p:extLst>
      <p:ext uri="{BB962C8B-B14F-4D97-AF65-F5344CB8AC3E}">
        <p14:creationId xmlns:p14="http://schemas.microsoft.com/office/powerpoint/2010/main" val="954139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183E7A87-7547-41A5-BC73-D49E98D2E603}" type="datetimeFigureOut">
              <a:rPr lang="en-US" smtClean="0"/>
              <a:t>4/22/2021</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A0F4221-D011-4C30-AA9B-1FB452B5AB92}" type="slidenum">
              <a:rPr lang="en-US" smtClean="0"/>
              <a:t>‹#›</a:t>
            </a:fld>
            <a:endParaRPr lang="en-US" dirty="0"/>
          </a:p>
        </p:txBody>
      </p:sp>
    </p:spTree>
    <p:extLst>
      <p:ext uri="{BB962C8B-B14F-4D97-AF65-F5344CB8AC3E}">
        <p14:creationId xmlns:p14="http://schemas.microsoft.com/office/powerpoint/2010/main" val="3287858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once this placeholder slide is removed, slide numbers will match the alt text descriptions in accompanying Facilitator’s Guide. </a:t>
            </a:r>
          </a:p>
        </p:txBody>
      </p:sp>
      <p:sp>
        <p:nvSpPr>
          <p:cNvPr id="4" name="Slide Number Placeholder 3"/>
          <p:cNvSpPr>
            <a:spLocks noGrp="1"/>
          </p:cNvSpPr>
          <p:nvPr>
            <p:ph type="sldNum" sz="quarter" idx="5"/>
          </p:nvPr>
        </p:nvSpPr>
        <p:spPr/>
        <p:txBody>
          <a:bodyPr/>
          <a:lstStyle/>
          <a:p>
            <a:fld id="{4A0F4221-D011-4C30-AA9B-1FB452B5AB92}" type="slidenum">
              <a:rPr lang="en-US" smtClean="0"/>
              <a:t>1</a:t>
            </a:fld>
            <a:endParaRPr lang="en-US" dirty="0"/>
          </a:p>
        </p:txBody>
      </p:sp>
    </p:spTree>
    <p:extLst>
      <p:ext uri="{BB962C8B-B14F-4D97-AF65-F5344CB8AC3E}">
        <p14:creationId xmlns:p14="http://schemas.microsoft.com/office/powerpoint/2010/main" val="406616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baseline="0" dirty="0"/>
              <a:t>NOTE: </a:t>
            </a:r>
            <a:r>
              <a:rPr lang="en-US" b="0" i="1" dirty="0"/>
              <a:t>This slide can be edited or replaced, depending on who is leading this section</a:t>
            </a:r>
          </a:p>
          <a:p>
            <a:endParaRPr lang="en-US" b="1" dirty="0"/>
          </a:p>
          <a:p>
            <a:r>
              <a:rPr lang="en-US" baseline="0" dirty="0"/>
              <a:t>If possible, ask someone from local law enforcement to present this section. Ask them to talk about situational awareness and safety plans:</a:t>
            </a:r>
          </a:p>
          <a:p>
            <a:pPr marL="232943" indent="-232943">
              <a:buAutoNum type="arabicPeriod"/>
            </a:pPr>
            <a:r>
              <a:rPr lang="en-US" dirty="0"/>
              <a:t>Security in office settings (where you control environment)</a:t>
            </a:r>
          </a:p>
          <a:p>
            <a:pPr marL="232943" indent="-232943">
              <a:buAutoNum type="arabicPeriod"/>
            </a:pPr>
            <a:r>
              <a:rPr lang="en-US" dirty="0"/>
              <a:t>On-farm visits (more variables are out of your control)</a:t>
            </a:r>
          </a:p>
          <a:p>
            <a:pPr marL="232943" indent="-232943">
              <a:buAutoNum type="arabicPeriod"/>
            </a:pPr>
            <a:r>
              <a:rPr lang="en-US" dirty="0"/>
              <a:t>Basic de-escalation</a:t>
            </a:r>
          </a:p>
          <a:p>
            <a:pPr marL="232943" indent="-232943">
              <a:buAutoNum type="arabicPeriod"/>
            </a:pPr>
            <a:r>
              <a:rPr lang="en-US" baseline="0" dirty="0"/>
              <a:t>How local law enforcement responds (what you can expect if you call them)</a:t>
            </a:r>
          </a:p>
          <a:p>
            <a:pPr marL="232943" indent="-232943">
              <a:buAutoNum type="arabicPeriod"/>
            </a:pPr>
            <a:r>
              <a:rPr lang="en-US" baseline="0" dirty="0"/>
              <a:t>Resources within the local and county law enforcement</a:t>
            </a:r>
          </a:p>
          <a:p>
            <a:endParaRPr lang="en-US" baseline="0" dirty="0"/>
          </a:p>
          <a:p>
            <a:r>
              <a:rPr lang="en-US" b="0" i="1" baseline="0" dirty="0"/>
              <a:t>NOTE: Allow time for Q&amp;A</a:t>
            </a:r>
          </a:p>
          <a:p>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10</a:t>
            </a:fld>
            <a:endParaRPr lang="en-US" dirty="0"/>
          </a:p>
        </p:txBody>
      </p:sp>
    </p:spTree>
    <p:extLst>
      <p:ext uri="{BB962C8B-B14F-4D97-AF65-F5344CB8AC3E}">
        <p14:creationId xmlns:p14="http://schemas.microsoft.com/office/powerpoint/2010/main" val="2883358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So always keeping in mind the importance of </a:t>
            </a:r>
            <a:r>
              <a:rPr lang="en-US" sz="1100" b="1" u="sng" dirty="0"/>
              <a:t>your own</a:t>
            </a:r>
            <a:r>
              <a:rPr lang="en-US" sz="1100" b="1" dirty="0"/>
              <a:t> mental and physical safety, let’s now shift our focus. Today we’re talking about how to recognize and respond when we see farmers in Stress. Distress. Crisis. Trouble. </a:t>
            </a:r>
          </a:p>
          <a:p>
            <a:endParaRPr lang="en-US" sz="1100" dirty="0"/>
          </a:p>
          <a:p>
            <a:r>
              <a:rPr lang="en-US" sz="1100" b="1" dirty="0"/>
              <a:t>Let’s start with what’s been in the news lately. </a:t>
            </a:r>
          </a:p>
          <a:p>
            <a:r>
              <a:rPr lang="en-US" sz="1100" b="1" i="1" dirty="0"/>
              <a:t>ASK participants to share what  kind of negative things they are hearing, seeing, reading about agriculture. </a:t>
            </a:r>
            <a:endParaRPr lang="en-US" sz="1100" i="1" dirty="0"/>
          </a:p>
          <a:p>
            <a:r>
              <a:rPr lang="en-US" sz="1100" dirty="0"/>
              <a:t>Headlines may include things like:</a:t>
            </a:r>
          </a:p>
          <a:p>
            <a:pPr marL="174708" indent="-174708" defTabSz="931774">
              <a:buFont typeface="Arial" panose="020B0604020202020204" pitchFamily="34" charset="0"/>
              <a:buChar char="•"/>
              <a:defRPr/>
            </a:pPr>
            <a:r>
              <a:rPr lang="en-US" sz="1100" i="1" dirty="0"/>
              <a:t>Farmers Wash Up ‘in a Fragile Place’ After Historic Midwest Floods</a:t>
            </a:r>
          </a:p>
          <a:p>
            <a:pPr marL="174708" indent="-174708" defTabSz="931774">
              <a:buFont typeface="Arial" panose="020B0604020202020204" pitchFamily="34" charset="0"/>
              <a:buChar char="•"/>
              <a:defRPr/>
            </a:pPr>
            <a:r>
              <a:rPr lang="en-US" sz="1100" i="1" dirty="0"/>
              <a:t>Weather causes problems for farmer</a:t>
            </a:r>
          </a:p>
          <a:p>
            <a:pPr marL="174708" indent="-174708" defTabSz="931774">
              <a:buFont typeface="Arial" panose="020B0604020202020204" pitchFamily="34" charset="0"/>
              <a:buChar char="•"/>
              <a:defRPr/>
            </a:pPr>
            <a:r>
              <a:rPr lang="en-US" sz="1100" i="1" dirty="0"/>
              <a:t>Wet fields slow planting/harvest</a:t>
            </a:r>
          </a:p>
          <a:p>
            <a:pPr marL="174708" indent="-174708" defTabSz="931774">
              <a:buFont typeface="Arial" panose="020B0604020202020204" pitchFamily="34" charset="0"/>
              <a:buChar char="•"/>
              <a:defRPr/>
            </a:pPr>
            <a:r>
              <a:rPr lang="en-US" sz="1100" i="1" dirty="0"/>
              <a:t>Hail comes at just the wrong time</a:t>
            </a:r>
          </a:p>
          <a:p>
            <a:pPr marL="174708" indent="-174708" defTabSz="931774">
              <a:buFont typeface="Arial" panose="020B0604020202020204" pitchFamily="34" charset="0"/>
              <a:buChar char="•"/>
              <a:defRPr/>
            </a:pPr>
            <a:r>
              <a:rPr lang="en-US" sz="1100" i="1" dirty="0"/>
              <a:t>Is climate change affecting how we farm?</a:t>
            </a:r>
          </a:p>
          <a:p>
            <a:pPr marL="174708" indent="-174708">
              <a:buFont typeface="Arial" panose="020B0604020202020204" pitchFamily="34" charset="0"/>
              <a:buChar char="•"/>
            </a:pPr>
            <a:r>
              <a:rPr lang="en-US" sz="1100" i="1" dirty="0"/>
              <a:t>Farm income drops again</a:t>
            </a:r>
          </a:p>
          <a:p>
            <a:pPr marL="174708" indent="-174708">
              <a:buFont typeface="Arial" panose="020B0604020202020204" pitchFamily="34" charset="0"/>
              <a:buChar char="•"/>
            </a:pPr>
            <a:r>
              <a:rPr lang="en-US" sz="1100" i="1" dirty="0"/>
              <a:t>Low and falling commodity prices</a:t>
            </a:r>
          </a:p>
          <a:p>
            <a:pPr marL="174708" indent="-174708">
              <a:buFont typeface="Arial" panose="020B0604020202020204" pitchFamily="34" charset="0"/>
              <a:buChar char="•"/>
            </a:pPr>
            <a:r>
              <a:rPr lang="en-US" sz="1100" i="1" dirty="0"/>
              <a:t>Dairy farms closing in record numbers,</a:t>
            </a:r>
          </a:p>
          <a:p>
            <a:pPr marL="174708" indent="-174708">
              <a:buFont typeface="Arial" panose="020B0604020202020204" pitchFamily="34" charset="0"/>
              <a:buChar char="•"/>
            </a:pPr>
            <a:r>
              <a:rPr lang="en-US" sz="1100" i="1" dirty="0"/>
              <a:t>Agriculture inputs continue to rise</a:t>
            </a:r>
          </a:p>
          <a:p>
            <a:pPr marL="174708" indent="-174708">
              <a:buFont typeface="Arial" panose="020B0604020202020204" pitchFamily="34" charset="0"/>
              <a:buChar char="•"/>
            </a:pPr>
            <a:endParaRPr lang="en-US" sz="1100" dirty="0"/>
          </a:p>
          <a:p>
            <a:pPr defTabSz="931774">
              <a:defRPr/>
            </a:pPr>
            <a:r>
              <a:rPr lang="en-US" sz="1100" b="1" dirty="0"/>
              <a:t>The Centers for Disease control identifies farming as one of the occupations with the highest rates of suicide. </a:t>
            </a:r>
          </a:p>
          <a:p>
            <a:r>
              <a:rPr lang="en-US" sz="1100" b="1" dirty="0"/>
              <a:t>Today’s workshop does not explicitly include information about suicide or suicide prevention. But this topic is top of mind and of concern to many. </a:t>
            </a:r>
          </a:p>
          <a:p>
            <a:endParaRPr lang="en-US" sz="1100" dirty="0"/>
          </a:p>
          <a:p>
            <a:r>
              <a:rPr lang="en-US" sz="1100" dirty="0"/>
              <a:t>Be ready to share resources like National Alliance On Mental Illness (NAMI) Your State Department Of Health, National Suicide Prevention Lifeline, Suicide Awareness Voices of Education (SAVE), etc.</a:t>
            </a:r>
          </a:p>
          <a:p>
            <a:pPr marL="174708" indent="-174708">
              <a:buFont typeface="Arial" panose="020B0604020202020204" pitchFamily="34" charset="0"/>
              <a:buChar char="•"/>
            </a:pPr>
            <a:endParaRPr lang="en-US" sz="1100" dirty="0"/>
          </a:p>
          <a:p>
            <a:r>
              <a:rPr lang="en-US" sz="1100" dirty="0"/>
              <a:t>(After our experience offering </a:t>
            </a:r>
            <a:r>
              <a:rPr lang="en-US" sz="1100" i="1" dirty="0"/>
              <a:t>Down on the Farm</a:t>
            </a:r>
            <a:r>
              <a:rPr lang="en-US" sz="1100" dirty="0"/>
              <a:t> in Minnesota, we followed it with suicide awareness and prevention training for the agricultural community.)</a:t>
            </a:r>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11</a:t>
            </a:fld>
            <a:endParaRPr lang="en-US" dirty="0"/>
          </a:p>
        </p:txBody>
      </p:sp>
    </p:spTree>
    <p:extLst>
      <p:ext uri="{BB962C8B-B14F-4D97-AF65-F5344CB8AC3E}">
        <p14:creationId xmlns:p14="http://schemas.microsoft.com/office/powerpoint/2010/main" val="3414779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So always keeping in mind the importance of </a:t>
            </a:r>
            <a:r>
              <a:rPr lang="en-US" sz="1100" b="1" u="sng" dirty="0"/>
              <a:t>your own</a:t>
            </a:r>
            <a:r>
              <a:rPr lang="en-US" sz="1100" b="1" dirty="0"/>
              <a:t> mental and physical safety, let’s now shift our focus. Today we’re talking about how to recognize and respond when we see farmers in Stress. Distress. Crisis. Trouble. </a:t>
            </a:r>
          </a:p>
          <a:p>
            <a:endParaRPr lang="en-US" sz="1100" dirty="0"/>
          </a:p>
          <a:p>
            <a:r>
              <a:rPr lang="en-US" sz="1100" b="1" dirty="0"/>
              <a:t>Let’s start with what’s been in the news lately. </a:t>
            </a:r>
          </a:p>
          <a:p>
            <a:r>
              <a:rPr lang="en-US" sz="1100" b="1" i="1" dirty="0"/>
              <a:t>ASK participants to share what  kind of negative things they are hearing, seeing, reading about agriculture. </a:t>
            </a:r>
            <a:endParaRPr lang="en-US" sz="1100" i="1" dirty="0"/>
          </a:p>
          <a:p>
            <a:r>
              <a:rPr lang="en-US" sz="1100" dirty="0"/>
              <a:t>Headlines may include things like:</a:t>
            </a:r>
          </a:p>
          <a:p>
            <a:pPr marL="174708" indent="-174708" defTabSz="931774">
              <a:buFont typeface="Arial" panose="020B0604020202020204" pitchFamily="34" charset="0"/>
              <a:buChar char="•"/>
              <a:defRPr/>
            </a:pPr>
            <a:r>
              <a:rPr lang="en-US" sz="1100" i="1" dirty="0"/>
              <a:t>Farmers Wash Up ‘in a Fragile Place’ After Historic Midwest Floods</a:t>
            </a:r>
          </a:p>
          <a:p>
            <a:pPr marL="174708" indent="-174708" defTabSz="931774">
              <a:buFont typeface="Arial" panose="020B0604020202020204" pitchFamily="34" charset="0"/>
              <a:buChar char="•"/>
              <a:defRPr/>
            </a:pPr>
            <a:r>
              <a:rPr lang="en-US" sz="1100" i="1" dirty="0"/>
              <a:t>Weather causes problems for farmer</a:t>
            </a:r>
          </a:p>
          <a:p>
            <a:pPr marL="174708" indent="-174708" defTabSz="931774">
              <a:buFont typeface="Arial" panose="020B0604020202020204" pitchFamily="34" charset="0"/>
              <a:buChar char="•"/>
              <a:defRPr/>
            </a:pPr>
            <a:r>
              <a:rPr lang="en-US" sz="1100" i="1" dirty="0"/>
              <a:t>Wet fields slow planting/harvest</a:t>
            </a:r>
          </a:p>
          <a:p>
            <a:pPr marL="174708" indent="-174708" defTabSz="931774">
              <a:buFont typeface="Arial" panose="020B0604020202020204" pitchFamily="34" charset="0"/>
              <a:buChar char="•"/>
              <a:defRPr/>
            </a:pPr>
            <a:r>
              <a:rPr lang="en-US" sz="1100" i="1" dirty="0"/>
              <a:t>Hail comes at just the wrong time</a:t>
            </a:r>
          </a:p>
          <a:p>
            <a:pPr marL="174708" indent="-174708" defTabSz="931774">
              <a:buFont typeface="Arial" panose="020B0604020202020204" pitchFamily="34" charset="0"/>
              <a:buChar char="•"/>
              <a:defRPr/>
            </a:pPr>
            <a:r>
              <a:rPr lang="en-US" sz="1100" i="1" dirty="0"/>
              <a:t>Is climate change affecting how we farm?</a:t>
            </a:r>
          </a:p>
          <a:p>
            <a:pPr marL="174708" indent="-174708">
              <a:buFont typeface="Arial" panose="020B0604020202020204" pitchFamily="34" charset="0"/>
              <a:buChar char="•"/>
            </a:pPr>
            <a:r>
              <a:rPr lang="en-US" sz="1100" i="1" dirty="0"/>
              <a:t>Farm income drops again</a:t>
            </a:r>
          </a:p>
          <a:p>
            <a:pPr marL="174708" indent="-174708">
              <a:buFont typeface="Arial" panose="020B0604020202020204" pitchFamily="34" charset="0"/>
              <a:buChar char="•"/>
            </a:pPr>
            <a:r>
              <a:rPr lang="en-US" sz="1100" i="1" dirty="0"/>
              <a:t>Low and falling commodity prices</a:t>
            </a:r>
          </a:p>
          <a:p>
            <a:pPr marL="174708" indent="-174708">
              <a:buFont typeface="Arial" panose="020B0604020202020204" pitchFamily="34" charset="0"/>
              <a:buChar char="•"/>
            </a:pPr>
            <a:r>
              <a:rPr lang="en-US" sz="1100" i="1" dirty="0"/>
              <a:t>Dairy farms closing in record numbers,</a:t>
            </a:r>
          </a:p>
          <a:p>
            <a:pPr marL="174708" indent="-174708">
              <a:buFont typeface="Arial" panose="020B0604020202020204" pitchFamily="34" charset="0"/>
              <a:buChar char="•"/>
            </a:pPr>
            <a:r>
              <a:rPr lang="en-US" sz="1100" i="1" dirty="0"/>
              <a:t>Agriculture inputs continue to rise</a:t>
            </a:r>
          </a:p>
          <a:p>
            <a:pPr marL="174708" indent="-174708">
              <a:buFont typeface="Arial" panose="020B0604020202020204" pitchFamily="34" charset="0"/>
              <a:buChar char="•"/>
            </a:pPr>
            <a:endParaRPr lang="en-US" sz="1100" dirty="0"/>
          </a:p>
          <a:p>
            <a:pPr defTabSz="931774">
              <a:defRPr/>
            </a:pPr>
            <a:r>
              <a:rPr lang="en-US" sz="1100" b="1" dirty="0"/>
              <a:t>The Centers for Disease control identifies farming as one of the occupations with the highest rates of suicide. </a:t>
            </a:r>
          </a:p>
          <a:p>
            <a:r>
              <a:rPr lang="en-US" sz="1100" b="1" dirty="0"/>
              <a:t>Today’s workshop does not explicitly include information about suicide or suicide prevention. But this topic is top of mind and of concern to many. </a:t>
            </a:r>
          </a:p>
          <a:p>
            <a:endParaRPr lang="en-US" sz="1100" dirty="0"/>
          </a:p>
          <a:p>
            <a:r>
              <a:rPr lang="en-US" sz="1100" dirty="0"/>
              <a:t>Be ready to share resources like National Alliance On Mental Illness (NAMI) Your State Department Of Health, National Suicide Prevention Lifeline, Suicide Awareness Voices of Education (SAVE), etc.</a:t>
            </a:r>
          </a:p>
          <a:p>
            <a:pPr marL="174708" indent="-174708">
              <a:buFont typeface="Arial" panose="020B0604020202020204" pitchFamily="34" charset="0"/>
              <a:buChar char="•"/>
            </a:pPr>
            <a:endParaRPr lang="en-US" sz="1100" dirty="0"/>
          </a:p>
          <a:p>
            <a:r>
              <a:rPr lang="en-US" sz="1100" dirty="0"/>
              <a:t>(After our experience offering </a:t>
            </a:r>
            <a:r>
              <a:rPr lang="en-US" sz="1100" i="1" dirty="0"/>
              <a:t>Down on the Farm</a:t>
            </a:r>
            <a:r>
              <a:rPr lang="en-US" sz="1100" dirty="0"/>
              <a:t> in Minnesota, we followed it with suicide awareness and prevention training for the agricultural community.)</a:t>
            </a:r>
          </a:p>
          <a:p>
            <a:pPr marL="174708" indent="-174708">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12</a:t>
            </a:fld>
            <a:endParaRPr lang="en-US" dirty="0"/>
          </a:p>
        </p:txBody>
      </p:sp>
    </p:spTree>
    <p:extLst>
      <p:ext uri="{BB962C8B-B14F-4D97-AF65-F5344CB8AC3E}">
        <p14:creationId xmlns:p14="http://schemas.microsoft.com/office/powerpoint/2010/main" val="1948483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We’re going to explore some typical stressors in more depth, starting with topic of farm finances, because so many farmers and ranchers report that this is a tipping point for them.</a:t>
            </a:r>
          </a:p>
        </p:txBody>
      </p:sp>
      <p:sp>
        <p:nvSpPr>
          <p:cNvPr id="4" name="Slide Number Placeholder 3"/>
          <p:cNvSpPr>
            <a:spLocks noGrp="1"/>
          </p:cNvSpPr>
          <p:nvPr>
            <p:ph type="sldNum" sz="quarter" idx="5"/>
          </p:nvPr>
        </p:nvSpPr>
        <p:spPr/>
        <p:txBody>
          <a:bodyPr/>
          <a:lstStyle/>
          <a:p>
            <a:fld id="{4A0F4221-D011-4C30-AA9B-1FB452B5AB92}" type="slidenum">
              <a:rPr lang="en-US" smtClean="0"/>
              <a:t>13</a:t>
            </a:fld>
            <a:endParaRPr lang="en-US" dirty="0"/>
          </a:p>
        </p:txBody>
      </p:sp>
    </p:spTree>
    <p:extLst>
      <p:ext uri="{BB962C8B-B14F-4D97-AF65-F5344CB8AC3E}">
        <p14:creationId xmlns:p14="http://schemas.microsoft.com/office/powerpoint/2010/main" val="2252665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If you have more recent and/or state level farm finance data from Farm Business Management, your department of agriculture, or Extension, insert a different slide here. There is often a several year lag in publishing economic numbers, especially at national level.</a:t>
            </a:r>
            <a:endParaRPr lang="en-US" dirty="0"/>
          </a:p>
          <a:p>
            <a:r>
              <a:rPr lang="en-US" b="1" i="1" dirty="0"/>
              <a:t> </a:t>
            </a:r>
            <a:endParaRPr lang="en-US" dirty="0"/>
          </a:p>
          <a:p>
            <a:r>
              <a:rPr lang="en-US" b="1" dirty="0"/>
              <a:t>ASK</a:t>
            </a:r>
            <a:r>
              <a:rPr lang="en-US" dirty="0"/>
              <a:t> attendees for their observations on this slide.</a:t>
            </a:r>
          </a:p>
          <a:p>
            <a:r>
              <a:rPr lang="en-US" dirty="0"/>
              <a:t> </a:t>
            </a:r>
          </a:p>
          <a:p>
            <a:r>
              <a:rPr lang="en-US" i="1" dirty="0"/>
              <a:t>Net farm income</a:t>
            </a:r>
            <a:r>
              <a:rPr lang="en-US" b="1" dirty="0"/>
              <a:t> </a:t>
            </a:r>
            <a:r>
              <a:rPr lang="en-US" dirty="0"/>
              <a:t>is the money left for family living including health insurance, debt service, retirement funding, and business upgrades.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4A0F4221-D011-4C30-AA9B-1FB452B5AB92}" type="slidenum">
              <a:rPr lang="en-US" smtClean="0"/>
              <a:t>14</a:t>
            </a:fld>
            <a:endParaRPr lang="en-US" dirty="0"/>
          </a:p>
        </p:txBody>
      </p:sp>
    </p:spTree>
    <p:extLst>
      <p:ext uri="{BB962C8B-B14F-4D97-AF65-F5344CB8AC3E}">
        <p14:creationId xmlns:p14="http://schemas.microsoft.com/office/powerpoint/2010/main" val="3029372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0" i="1" baseline="0" dirty="0"/>
              <a:t>AGAIN, If you have more recent and/or state level farm finance data from Farm Business Management, your department of agriculture, or Extension, insert a different slide here. There is often a several year lag in publishing economic numbers, especially at national level.</a:t>
            </a:r>
            <a:r>
              <a:rPr lang="en-US" b="1" i="0" baseline="0" dirty="0"/>
              <a:t> </a:t>
            </a:r>
          </a:p>
          <a:p>
            <a:pPr defTabSz="931774">
              <a:defRPr/>
            </a:pPr>
            <a:endParaRPr lang="en-US" b="1" i="1" baseline="0" dirty="0"/>
          </a:p>
          <a:p>
            <a:r>
              <a:rPr lang="en-US" dirty="0"/>
              <a:t>This slide shows that </a:t>
            </a:r>
            <a:r>
              <a:rPr lang="en-US" baseline="0" dirty="0"/>
              <a:t>farm debt levels are similar to those of the 1980’s – a time when family farms underwent severe financial crisis, and many lost their farms.</a:t>
            </a:r>
          </a:p>
          <a:p>
            <a:endParaRPr lang="en-US" baseline="0" dirty="0"/>
          </a:p>
          <a:p>
            <a:pPr defTabSz="931774">
              <a:defRPr/>
            </a:pPr>
            <a:r>
              <a:rPr lang="en-US" baseline="0" dirty="0"/>
              <a:t>While the credit sector is in a more secure place than it was in the 1980’s and in many places land has not lost value, the fact that debt levels are that high on the farm is alarming and cause for much concern, especially looking forward. </a:t>
            </a:r>
            <a:endParaRPr lang="en-US"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4A0F4221-D011-4C30-AA9B-1FB452B5AB92}" type="slidenum">
              <a:rPr lang="en-US" smtClean="0"/>
              <a:t>15</a:t>
            </a:fld>
            <a:endParaRPr lang="en-US" dirty="0"/>
          </a:p>
        </p:txBody>
      </p:sp>
    </p:spTree>
    <p:extLst>
      <p:ext uri="{BB962C8B-B14F-4D97-AF65-F5344CB8AC3E}">
        <p14:creationId xmlns:p14="http://schemas.microsoft.com/office/powerpoint/2010/main" val="1346978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And the thing is, it hasn’t </a:t>
            </a:r>
            <a:r>
              <a:rPr lang="en-US" sz="1100" b="1" u="sng" dirty="0"/>
              <a:t>just </a:t>
            </a:r>
            <a:r>
              <a:rPr lang="en-US" sz="1100" b="1" dirty="0"/>
              <a:t>gotten bad –  revenues and net farm income have been bad for years, eating into savings, working capital, and other resources. For many farmers, there’s no cushion left. </a:t>
            </a:r>
          </a:p>
        </p:txBody>
      </p:sp>
      <p:sp>
        <p:nvSpPr>
          <p:cNvPr id="4" name="Slide Number Placeholder 3"/>
          <p:cNvSpPr>
            <a:spLocks noGrp="1"/>
          </p:cNvSpPr>
          <p:nvPr>
            <p:ph type="sldNum" sz="quarter" idx="5"/>
          </p:nvPr>
        </p:nvSpPr>
        <p:spPr/>
        <p:txBody>
          <a:bodyPr/>
          <a:lstStyle/>
          <a:p>
            <a:fld id="{4A0F4221-D011-4C30-AA9B-1FB452B5AB92}" type="slidenum">
              <a:rPr lang="en-US" smtClean="0"/>
              <a:t>16</a:t>
            </a:fld>
            <a:endParaRPr lang="en-US" dirty="0"/>
          </a:p>
        </p:txBody>
      </p:sp>
    </p:spTree>
    <p:extLst>
      <p:ext uri="{BB962C8B-B14F-4D97-AF65-F5344CB8AC3E}">
        <p14:creationId xmlns:p14="http://schemas.microsoft.com/office/powerpoint/2010/main" val="742145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But the conversation doesn’t stop with finances. </a:t>
            </a:r>
          </a:p>
          <a:p>
            <a:endParaRPr lang="en-US" sz="1100" i="1" dirty="0"/>
          </a:p>
          <a:p>
            <a:r>
              <a:rPr lang="en-US" sz="1100" b="1" dirty="0"/>
              <a:t>How many of you could easily identify one or more farmers or farm families you know that is currently under stress?  Please raise your hand.</a:t>
            </a:r>
          </a:p>
          <a:p>
            <a:endParaRPr lang="en-US" sz="1100" dirty="0"/>
          </a:p>
          <a:p>
            <a:r>
              <a:rPr lang="en-US" sz="1100" b="1" dirty="0"/>
              <a:t>Most of us are aware that farming can be stressful and that at least some of the farmers we know have more challenges than others. Take a look at the tangle of chronic stressors on this slide. Who can tell us more about some of these? </a:t>
            </a:r>
            <a:r>
              <a:rPr lang="en-US" sz="1100" dirty="0"/>
              <a:t>(take 3 or 4 contributions from attendees. </a:t>
            </a:r>
            <a:r>
              <a:rPr lang="en-US" sz="1100" u="sng" dirty="0">
                <a:solidFill>
                  <a:srgbClr val="003865"/>
                </a:solidFill>
              </a:rPr>
              <a:t>ONLINE:</a:t>
            </a:r>
            <a:r>
              <a:rPr lang="en-US" sz="1100" dirty="0">
                <a:solidFill>
                  <a:srgbClr val="003865"/>
                </a:solidFill>
              </a:rPr>
              <a:t> use an app like </a:t>
            </a:r>
            <a:r>
              <a:rPr lang="en-US" sz="1100" i="1" dirty="0">
                <a:solidFill>
                  <a:srgbClr val="003865"/>
                </a:solidFill>
              </a:rPr>
              <a:t>www.padlet.com</a:t>
            </a:r>
            <a:endParaRPr lang="en-US" sz="1100" dirty="0">
              <a:solidFill>
                <a:srgbClr val="0563C1"/>
              </a:solidFill>
            </a:endParaRPr>
          </a:p>
          <a:p>
            <a:endParaRPr lang="en-US" sz="1100" dirty="0"/>
          </a:p>
          <a:p>
            <a:r>
              <a:rPr lang="en-US" sz="1100" b="1" dirty="0"/>
              <a:t>So the stress isn’t all financial. There are some other considerations, too. 	</a:t>
            </a:r>
          </a:p>
          <a:p>
            <a:pPr marL="174708" indent="-174708">
              <a:spcAft>
                <a:spcPts val="611"/>
              </a:spcAft>
              <a:buFont typeface="Arial" panose="020B0604020202020204" pitchFamily="34" charset="0"/>
              <a:buChar char="•"/>
            </a:pPr>
            <a:r>
              <a:rPr lang="en-US" sz="1100" b="1" dirty="0"/>
              <a:t>Often, farmers live where they work. </a:t>
            </a:r>
          </a:p>
          <a:p>
            <a:pPr marL="174708" indent="-174708">
              <a:spcAft>
                <a:spcPts val="611"/>
              </a:spcAft>
              <a:buFont typeface="Arial" panose="020B0604020202020204" pitchFamily="34" charset="0"/>
              <a:buChar char="•"/>
            </a:pPr>
            <a:r>
              <a:rPr lang="en-US" sz="1100" b="1" dirty="0"/>
              <a:t>In farming co-workers may be a spouse or other family members. </a:t>
            </a:r>
          </a:p>
          <a:p>
            <a:pPr marL="174708" indent="-174708">
              <a:spcAft>
                <a:spcPts val="611"/>
              </a:spcAft>
              <a:buFont typeface="Arial" panose="020B0604020202020204" pitchFamily="34" charset="0"/>
              <a:buChar char="•"/>
            </a:pPr>
            <a:r>
              <a:rPr lang="en-US" sz="1100" b="1" dirty="0"/>
              <a:t>While farmers get to be their own boss, they feel responsible for a lot and can control very little. (How many of the stressors on this slide does a farmer have much control over?)</a:t>
            </a:r>
          </a:p>
          <a:p>
            <a:pPr marL="174708" indent="-174708" defTabSz="931774">
              <a:spcAft>
                <a:spcPts val="611"/>
              </a:spcAft>
              <a:buFont typeface="Arial" panose="020B0604020202020204" pitchFamily="34" charset="0"/>
              <a:buChar char="•"/>
              <a:defRPr/>
            </a:pPr>
            <a:r>
              <a:rPr lang="en-US" sz="1100" b="1" dirty="0"/>
              <a:t>In general, rural residents have higher rates of depression, substance abuse and suicide. However, farmers face additional challenges. Farming is a busines. largely influenced by factors that are beyond any farmer’s control, including weather, disease, pests, prices and interest rates -- things that can come and go without warning. </a:t>
            </a:r>
          </a:p>
          <a:p>
            <a:pPr marL="174708" indent="-174708">
              <a:buFont typeface="Arial" panose="020B0604020202020204" pitchFamily="34" charset="0"/>
              <a:buChar char="•"/>
            </a:pPr>
            <a:endParaRPr lang="en-US" sz="1100" b="1" dirty="0"/>
          </a:p>
        </p:txBody>
      </p:sp>
      <p:sp>
        <p:nvSpPr>
          <p:cNvPr id="4" name="Slide Number Placeholder 3"/>
          <p:cNvSpPr>
            <a:spLocks noGrp="1"/>
          </p:cNvSpPr>
          <p:nvPr>
            <p:ph type="sldNum" sz="quarter" idx="10"/>
          </p:nvPr>
        </p:nvSpPr>
        <p:spPr/>
        <p:txBody>
          <a:bodyPr/>
          <a:lstStyle/>
          <a:p>
            <a:fld id="{4A0F4221-D011-4C30-AA9B-1FB452B5AB92}" type="slidenum">
              <a:rPr lang="en-US" smtClean="0"/>
              <a:t>17</a:t>
            </a:fld>
            <a:endParaRPr lang="en-US" dirty="0"/>
          </a:p>
        </p:txBody>
      </p:sp>
    </p:spTree>
    <p:extLst>
      <p:ext uri="{BB962C8B-B14F-4D97-AF65-F5344CB8AC3E}">
        <p14:creationId xmlns:p14="http://schemas.microsoft.com/office/powerpoint/2010/main" val="230997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There are some important cultural factors to consider when it comes to farmers and rancher</a:t>
            </a:r>
            <a:r>
              <a:rPr lang="en-US" sz="1100" b="1" i="1" dirty="0"/>
              <a:t>s.</a:t>
            </a:r>
          </a:p>
          <a:p>
            <a:endParaRPr lang="en-US" sz="1100" b="1" dirty="0"/>
          </a:p>
          <a:p>
            <a:pPr marL="174708" indent="-174708" defTabSz="931774">
              <a:buFont typeface="Arial" panose="020B0604020202020204" pitchFamily="34" charset="0"/>
              <a:buChar char="•"/>
              <a:defRPr/>
            </a:pPr>
            <a:r>
              <a:rPr lang="en-US" sz="1100" b="1" dirty="0"/>
              <a:t>Identity - </a:t>
            </a:r>
            <a:r>
              <a:rPr lang="en-US" sz="1100" dirty="0"/>
              <a:t>A farmer’s role is at the root of their identity; it’s who they </a:t>
            </a:r>
            <a:r>
              <a:rPr lang="en-US" sz="1100" b="1" dirty="0"/>
              <a:t>are</a:t>
            </a:r>
            <a:r>
              <a:rPr lang="en-US" sz="1100" dirty="0"/>
              <a:t>, not just what they </a:t>
            </a:r>
            <a:r>
              <a:rPr lang="en-US" sz="1100" b="1" dirty="0"/>
              <a:t>do</a:t>
            </a:r>
            <a:r>
              <a:rPr lang="en-US" sz="1100" dirty="0"/>
              <a:t>. </a:t>
            </a:r>
          </a:p>
          <a:p>
            <a:pPr marL="174708" indent="-174708" defTabSz="931774">
              <a:buFont typeface="Arial" panose="020B0604020202020204" pitchFamily="34" charset="0"/>
              <a:buChar char="•"/>
              <a:defRPr/>
            </a:pPr>
            <a:r>
              <a:rPr lang="en-US" sz="1100" b="1" dirty="0"/>
              <a:t>Loss of land - </a:t>
            </a:r>
            <a:r>
              <a:rPr lang="en-US" sz="1100" dirty="0"/>
              <a:t>Farmers and ranchers can feel tremendous fear and guilt at the thought of losing land – especially land that has been in their family for generations. </a:t>
            </a:r>
          </a:p>
          <a:p>
            <a:pPr marL="174708" indent="-174708">
              <a:buFont typeface="Arial" panose="020B0604020202020204" pitchFamily="34" charset="0"/>
              <a:buChar char="•"/>
            </a:pPr>
            <a:r>
              <a:rPr lang="en-US" sz="1100" b="1" dirty="0"/>
              <a:t>Isolation</a:t>
            </a:r>
            <a:r>
              <a:rPr lang="en-US" sz="1100" dirty="0"/>
              <a:t> - Farmers and ranchers are often isolated, geographically and socially, since they often work alone. There are fewer, larger farms which means fewer friends and neighbors.</a:t>
            </a:r>
            <a:endParaRPr lang="en-US" sz="1100" b="1" dirty="0"/>
          </a:p>
          <a:p>
            <a:pPr marL="174708" indent="-174708">
              <a:buFont typeface="Arial" panose="020B0604020202020204" pitchFamily="34" charset="0"/>
              <a:buChar char="•"/>
            </a:pPr>
            <a:r>
              <a:rPr lang="en-US" sz="1100" b="1" dirty="0"/>
              <a:t>Self-reliant - </a:t>
            </a:r>
            <a:r>
              <a:rPr lang="en-US" sz="1100" dirty="0"/>
              <a:t>They are self-reliant, independent and can be </a:t>
            </a:r>
            <a:r>
              <a:rPr lang="en-US" sz="1100" b="1" dirty="0"/>
              <a:t>unlikely to ask for help. </a:t>
            </a:r>
            <a:r>
              <a:rPr lang="en-US" sz="1100" dirty="0"/>
              <a:t>Many come from a tradition of not sharing their challenges, choosing instead to tough them out on their own. </a:t>
            </a:r>
          </a:p>
          <a:p>
            <a:pPr marL="174708" indent="-174708">
              <a:buFont typeface="Arial" panose="020B0604020202020204" pitchFamily="34" charset="0"/>
              <a:buChar char="•"/>
            </a:pPr>
            <a:r>
              <a:rPr lang="en-US" sz="1100" b="1" dirty="0"/>
              <a:t>Long workdays</a:t>
            </a:r>
            <a:r>
              <a:rPr lang="en-US" sz="1100" dirty="0"/>
              <a:t> - Many work long, hard, days with a lot of physical labor.</a:t>
            </a:r>
          </a:p>
          <a:p>
            <a:pPr marL="174708" indent="-174708">
              <a:buFont typeface="Arial" panose="020B0604020202020204" pitchFamily="34" charset="0"/>
              <a:buChar char="•"/>
            </a:pPr>
            <a:r>
              <a:rPr lang="en-US" sz="1100" b="1" dirty="0"/>
              <a:t>Low priority personal health - </a:t>
            </a:r>
            <a:r>
              <a:rPr lang="en-US" sz="1100" dirty="0"/>
              <a:t>May de-prioritize their own health and well-being to get the job done or sometimes because of cost. Stress as a concept may be seen by farmers as something for “city people”.</a:t>
            </a:r>
          </a:p>
          <a:p>
            <a:pPr marL="174708" indent="-174708">
              <a:buFont typeface="Arial" panose="020B0604020202020204" pitchFamily="34" charset="0"/>
              <a:buChar char="•"/>
            </a:pPr>
            <a:endParaRPr lang="en-US" sz="1100" dirty="0"/>
          </a:p>
          <a:p>
            <a:r>
              <a:rPr lang="en-US" sz="1100" b="1" dirty="0"/>
              <a:t>Can you think of any others? </a:t>
            </a:r>
          </a:p>
          <a:p>
            <a:pPr marL="174708" indent="-174708">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18</a:t>
            </a:fld>
            <a:endParaRPr lang="en-US" dirty="0"/>
          </a:p>
        </p:txBody>
      </p:sp>
    </p:spTree>
    <p:extLst>
      <p:ext uri="{BB962C8B-B14F-4D97-AF65-F5344CB8AC3E}">
        <p14:creationId xmlns:p14="http://schemas.microsoft.com/office/powerpoint/2010/main" val="394751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Now let’s talk about the physical, mental, emotional, behavioral, and social </a:t>
            </a:r>
            <a:r>
              <a:rPr lang="en-US" sz="1100" b="1" u="sng" dirty="0"/>
              <a:t>signs</a:t>
            </a:r>
            <a:r>
              <a:rPr lang="en-US" sz="1100" b="1" dirty="0"/>
              <a:t> of stress. </a:t>
            </a:r>
          </a:p>
          <a:p>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19</a:t>
            </a:fld>
            <a:endParaRPr lang="en-US" dirty="0"/>
          </a:p>
        </p:txBody>
      </p:sp>
    </p:spTree>
    <p:extLst>
      <p:ext uri="{BB962C8B-B14F-4D97-AF65-F5344CB8AC3E}">
        <p14:creationId xmlns:p14="http://schemas.microsoft.com/office/powerpoint/2010/main" val="254321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Welcome participants to the workshop. Thank any relevant people/organizations that helped to support the workshop. </a:t>
            </a:r>
          </a:p>
          <a:p>
            <a:pPr marL="174708" indent="-174708">
              <a:buFont typeface="Arial" panose="020B0604020202020204" pitchFamily="34" charset="0"/>
              <a:buChar char="•"/>
            </a:pPr>
            <a:r>
              <a:rPr lang="en-US" sz="1100" dirty="0"/>
              <a:t>Give overview of the workshop and location of refreshments, bathrooms and resource table (if used)</a:t>
            </a:r>
          </a:p>
          <a:p>
            <a:endParaRPr lang="en-US" sz="1100" dirty="0"/>
          </a:p>
          <a:p>
            <a:endParaRPr lang="en-US" sz="1100" dirty="0"/>
          </a:p>
          <a:p>
            <a:r>
              <a:rPr lang="en-US" sz="1100" b="1" dirty="0"/>
              <a:t>In this workshop, we will explore ways to support farmers and their families in stressful times. </a:t>
            </a:r>
          </a:p>
        </p:txBody>
      </p:sp>
      <p:sp>
        <p:nvSpPr>
          <p:cNvPr id="4" name="Slide Number Placeholder 3"/>
          <p:cNvSpPr>
            <a:spLocks noGrp="1"/>
          </p:cNvSpPr>
          <p:nvPr>
            <p:ph type="sldNum" sz="quarter" idx="10"/>
          </p:nvPr>
        </p:nvSpPr>
        <p:spPr/>
        <p:txBody>
          <a:bodyPr/>
          <a:lstStyle/>
          <a:p>
            <a:fld id="{4A0F4221-D011-4C30-AA9B-1FB452B5AB92}" type="slidenum">
              <a:rPr lang="en-US" smtClean="0"/>
              <a:t>2</a:t>
            </a:fld>
            <a:endParaRPr lang="en-US" dirty="0"/>
          </a:p>
        </p:txBody>
      </p:sp>
    </p:spTree>
    <p:extLst>
      <p:ext uri="{BB962C8B-B14F-4D97-AF65-F5344CB8AC3E}">
        <p14:creationId xmlns:p14="http://schemas.microsoft.com/office/powerpoint/2010/main" val="875214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100" dirty="0"/>
              <a:t>Discussion (large OR small group). Allow 5-7 minutes for this activity</a:t>
            </a:r>
          </a:p>
          <a:p>
            <a:pPr defTabSz="931774">
              <a:defRPr/>
            </a:pPr>
            <a:r>
              <a:rPr lang="en-US" sz="1100" dirty="0"/>
              <a:t>ONLINE</a:t>
            </a:r>
            <a:r>
              <a:rPr lang="en-US" sz="1100" u="sng" dirty="0"/>
              <a:t>:</a:t>
            </a:r>
            <a:r>
              <a:rPr lang="en-US" sz="1100" dirty="0"/>
              <a:t> consider using a tool like www.mentimeter.com or chat box. </a:t>
            </a:r>
          </a:p>
          <a:p>
            <a:pPr defTabSz="931774">
              <a:defRPr/>
            </a:pPr>
            <a:endParaRPr lang="en-US" sz="1100" u="sng" dirty="0"/>
          </a:p>
          <a:p>
            <a:r>
              <a:rPr lang="en-US" sz="1100" b="1" dirty="0"/>
              <a:t>What clues do you notice in yourself or others that tells you that you or others are experiencing stress?  </a:t>
            </a:r>
          </a:p>
          <a:p>
            <a:endParaRPr lang="en-US" sz="1100" i="1" dirty="0"/>
          </a:p>
          <a:p>
            <a:pPr marL="174708" indent="-174708">
              <a:buFont typeface="Arial" panose="020B0604020202020204" pitchFamily="34" charset="0"/>
              <a:buChar char="•"/>
            </a:pPr>
            <a:r>
              <a:rPr lang="en-US" sz="1100" dirty="0"/>
              <a:t>Flipchart list of signs and symptoms.</a:t>
            </a:r>
          </a:p>
          <a:p>
            <a:endParaRPr lang="en-US" sz="1100" dirty="0"/>
          </a:p>
          <a:p>
            <a:r>
              <a:rPr lang="en-US" sz="1100" dirty="0"/>
              <a:t>Optional supplemental activity – Use Michigan State University “How Stress Affects You” </a:t>
            </a:r>
          </a:p>
          <a:p>
            <a:pPr marL="174708"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dirty="0"/>
              <a:t>Compare their list to the UMASH card on next slide.</a:t>
            </a:r>
          </a:p>
          <a:p>
            <a:pPr marL="174708" indent="-174708">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20</a:t>
            </a:fld>
            <a:endParaRPr lang="en-US" dirty="0"/>
          </a:p>
        </p:txBody>
      </p:sp>
    </p:spTree>
    <p:extLst>
      <p:ext uri="{BB962C8B-B14F-4D97-AF65-F5344CB8AC3E}">
        <p14:creationId xmlns:p14="http://schemas.microsoft.com/office/powerpoint/2010/main" val="1562754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Compare flipchart with this list. May generate a few more suggestions. </a:t>
            </a:r>
          </a:p>
        </p:txBody>
      </p:sp>
      <p:sp>
        <p:nvSpPr>
          <p:cNvPr id="4" name="Slide Number Placeholder 3"/>
          <p:cNvSpPr>
            <a:spLocks noGrp="1"/>
          </p:cNvSpPr>
          <p:nvPr>
            <p:ph type="sldNum" sz="quarter" idx="5"/>
          </p:nvPr>
        </p:nvSpPr>
        <p:spPr/>
        <p:txBody>
          <a:bodyPr/>
          <a:lstStyle/>
          <a:p>
            <a:fld id="{4A0F4221-D011-4C30-AA9B-1FB452B5AB92}" type="slidenum">
              <a:rPr lang="en-US" smtClean="0"/>
              <a:t>21</a:t>
            </a:fld>
            <a:endParaRPr lang="en-US" dirty="0"/>
          </a:p>
        </p:txBody>
      </p:sp>
    </p:spTree>
    <p:extLst>
      <p:ext uri="{BB962C8B-B14F-4D97-AF65-F5344CB8AC3E}">
        <p14:creationId xmlns:p14="http://schemas.microsoft.com/office/powerpoint/2010/main" val="3674434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When stress goes on and on with little to no relief, it becomes chronic.</a:t>
            </a:r>
          </a:p>
          <a:p>
            <a:endParaRPr lang="en-US" sz="1100" i="1" dirty="0"/>
          </a:p>
          <a:p>
            <a:r>
              <a:rPr lang="en-US" sz="1100" b="1" dirty="0"/>
              <a:t>You are all here because you are concerned about the amount of stress “your” farmers are experiencing. Maybe they are your friends, neighbors, clients, customers, family members, parishioners, or whatever. </a:t>
            </a:r>
          </a:p>
          <a:p>
            <a:pPr marL="174708" indent="-174708">
              <a:buFont typeface="Arial" panose="020B0604020202020204" pitchFamily="34" charset="0"/>
              <a:buChar char="•"/>
            </a:pPr>
            <a:endParaRPr lang="en-US" sz="1100" b="1" dirty="0"/>
          </a:p>
          <a:p>
            <a:r>
              <a:rPr lang="en-US" sz="1100" b="1" dirty="0"/>
              <a:t>So as you think about them, give me some examples of what the signs and symptoms of chronic stress on this slide might look like </a:t>
            </a:r>
            <a:r>
              <a:rPr lang="en-US" sz="1100" b="1" u="sng" dirty="0"/>
              <a:t>in a farm setting.</a:t>
            </a:r>
          </a:p>
          <a:p>
            <a:endParaRPr lang="en-US" sz="1100" dirty="0"/>
          </a:p>
          <a:p>
            <a:r>
              <a:rPr lang="en-US" sz="1100" dirty="0"/>
              <a:t>WORKSHOP: Large group. </a:t>
            </a:r>
            <a:r>
              <a:rPr lang="en-US" sz="1100" u="sng" dirty="0"/>
              <a:t>ONLINE:</a:t>
            </a:r>
            <a:r>
              <a:rPr lang="en-US" sz="1100" dirty="0"/>
              <a:t> use chat box or another feedback tool. </a:t>
            </a:r>
          </a:p>
          <a:p>
            <a:endParaRPr lang="en-US" sz="1100" u="sng" dirty="0"/>
          </a:p>
          <a:p>
            <a:pPr>
              <a:spcAft>
                <a:spcPts val="611"/>
              </a:spcAft>
            </a:pPr>
            <a:r>
              <a:rPr lang="en-US" sz="1100" dirty="0"/>
              <a:t>Go through the bullets one by one and ask for examples. Listen for some of the examples below to be mentioned.</a:t>
            </a:r>
          </a:p>
          <a:p>
            <a:pPr marL="640594" lvl="1" indent="-174708">
              <a:spcAft>
                <a:spcPts val="611"/>
              </a:spcAft>
              <a:buFont typeface="Arial" panose="020B0604020202020204" pitchFamily="34" charset="0"/>
              <a:buChar char="•"/>
            </a:pPr>
            <a:r>
              <a:rPr lang="en-US" sz="1100" b="1" dirty="0"/>
              <a:t>Change in Routine </a:t>
            </a:r>
            <a:r>
              <a:rPr lang="en-US" sz="1100" dirty="0"/>
              <a:t>– stop attending church, drop out of community activities, no longer attending children’s events, not going to town.</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Change in appearance</a:t>
            </a:r>
            <a:r>
              <a:rPr lang="en-US" sz="1100" dirty="0"/>
              <a:t> – loss of weight, clothes – lack of care for what wearing, looking sick.</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Change in mood  </a:t>
            </a:r>
            <a:r>
              <a:rPr lang="en-US" sz="1100" dirty="0"/>
              <a:t>- an optimist becomes a pessimist – or vice versa. Extrovert becomes introvert – or vice versa. </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Care of livestock/fields </a:t>
            </a:r>
            <a:r>
              <a:rPr lang="en-US" sz="1100" dirty="0"/>
              <a:t>– livestock shows signs of weight loss, bellowing cattle, dead animals, animals show signs of neglect. Fields full of weeds, may appear to lack fertilizer, field work not timely (doesn’t get crop in or off)</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Increase in illness </a:t>
            </a:r>
            <a:r>
              <a:rPr lang="en-US" sz="1100" dirty="0"/>
              <a:t>–  may show respiratory illness, ulcers, or other illness – may be worse from lack of health care (no insurance)</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Increase farm accidents </a:t>
            </a:r>
            <a:r>
              <a:rPr lang="en-US" sz="1100" dirty="0"/>
              <a:t>– due to fatigue, insomnia, loss of ability to concentrate. No money for childcare can put young children at risk, children helping on the farm doing jobs they are not trained or prepared for.</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b="1" dirty="0"/>
              <a:t>Appearance of farm </a:t>
            </a:r>
            <a:r>
              <a:rPr lang="en-US" sz="1100" dirty="0"/>
              <a:t>– again fatigue, depression may mean lack of motivation to maintain farm and buildings.</a:t>
            </a:r>
          </a:p>
          <a:p>
            <a:pPr marL="640594" lvl="1" indent="-174708">
              <a:spcAft>
                <a:spcPts val="611"/>
              </a:spcAft>
              <a:buFont typeface="Arial" panose="020B0604020202020204" pitchFamily="34" charset="0"/>
              <a:buChar char="•"/>
            </a:pPr>
            <a:endParaRPr lang="en-US" sz="1100" dirty="0"/>
          </a:p>
          <a:p>
            <a:pPr marL="640594" lvl="1" indent="-174708">
              <a:spcAft>
                <a:spcPts val="1223"/>
              </a:spcAft>
              <a:buFont typeface="Arial" panose="020B0604020202020204" pitchFamily="34" charset="0"/>
              <a:buChar char="•"/>
            </a:pPr>
            <a:r>
              <a:rPr lang="en-US" sz="1100" b="1" dirty="0"/>
              <a:t>Children show signs of stress </a:t>
            </a:r>
            <a:r>
              <a:rPr lang="en-US" sz="1100" dirty="0"/>
              <a:t>– teachers notice decline in academic performance, increase absenteeism, may act out or show signs of neglect or abuse.</a:t>
            </a:r>
          </a:p>
          <a:p>
            <a:pPr marL="640594" lvl="1" indent="-174708">
              <a:spcAft>
                <a:spcPts val="1223"/>
              </a:spcAft>
              <a:buFont typeface="Arial" panose="020B0604020202020204" pitchFamily="34" charset="0"/>
              <a:buChar char="•"/>
            </a:pPr>
            <a:endParaRPr lang="en-US" sz="1100" dirty="0"/>
          </a:p>
          <a:p>
            <a:pPr marL="640594" lvl="1" indent="-174708">
              <a:spcAft>
                <a:spcPts val="1223"/>
              </a:spcAft>
              <a:buFont typeface="Arial" panose="020B0604020202020204" pitchFamily="34" charset="0"/>
              <a:buChar char="•"/>
            </a:pPr>
            <a:r>
              <a:rPr lang="en-US" sz="1100" b="1" i="1" dirty="0"/>
              <a:t>What else could be a sign?</a:t>
            </a:r>
          </a:p>
          <a:p>
            <a:pPr marL="174708" indent="-174708">
              <a:buFont typeface="Arial" panose="020B0604020202020204" pitchFamily="34" charset="0"/>
              <a:buChar char="•"/>
            </a:pPr>
            <a:endParaRPr lang="en-US" sz="1100" dirty="0"/>
          </a:p>
          <a:p>
            <a:pPr marL="174708" indent="-174708">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22</a:t>
            </a:fld>
            <a:endParaRPr lang="en-US" dirty="0"/>
          </a:p>
        </p:txBody>
      </p:sp>
    </p:spTree>
    <p:extLst>
      <p:ext uri="{BB962C8B-B14F-4D97-AF65-F5344CB8AC3E}">
        <p14:creationId xmlns:p14="http://schemas.microsoft.com/office/powerpoint/2010/main" val="3679727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i="1" dirty="0"/>
              <a:t>SAY:  Chronic, prolonged stress or a sudden negative event can perpetuate CRISIS. You may find yourself in a position to do help -- if you choose to do so. </a:t>
            </a:r>
          </a:p>
          <a:p>
            <a:pPr defTabSz="931774">
              <a:defRPr/>
            </a:pPr>
            <a:endParaRPr lang="en-US" baseline="0" dirty="0"/>
          </a:p>
          <a:p>
            <a:pPr defTabSz="931774">
              <a:defRPr/>
            </a:pPr>
            <a:r>
              <a:rPr lang="en-US" baseline="0" dirty="0"/>
              <a:t>Crisis is a very personal thing. </a:t>
            </a:r>
          </a:p>
          <a:p>
            <a:pPr defTabSz="931774">
              <a:defRPr/>
            </a:pPr>
            <a:endParaRPr lang="en-US" dirty="0">
              <a:solidFill>
                <a:schemeClr val="bg1"/>
              </a:solidFill>
            </a:endParaRPr>
          </a:p>
          <a:p>
            <a:pPr defTabSz="931774">
              <a:defRPr/>
            </a:pPr>
            <a:r>
              <a:rPr lang="en-US" dirty="0">
                <a:solidFill>
                  <a:schemeClr val="bg1"/>
                </a:solidFill>
              </a:rPr>
              <a:t>They perceive the situation as a threat to their emotional, psychological, and physical needs </a:t>
            </a:r>
          </a:p>
          <a:p>
            <a:endParaRPr lang="en-US" baseline="0" dirty="0"/>
          </a:p>
          <a:p>
            <a:pPr>
              <a:buClr>
                <a:schemeClr val="bg1"/>
              </a:buClr>
              <a:buSzPct val="100000"/>
            </a:pPr>
            <a:r>
              <a:rPr lang="en-US" sz="1100" dirty="0">
                <a:solidFill>
                  <a:schemeClr val="bg1"/>
                </a:solidFill>
              </a:rPr>
              <a:t>“</a:t>
            </a:r>
            <a:r>
              <a:rPr lang="en-US" dirty="0">
                <a:solidFill>
                  <a:schemeClr val="bg1"/>
                </a:solidFill>
              </a:rPr>
              <a:t>Their” crisis might not seem like a crisis to you</a:t>
            </a:r>
          </a:p>
          <a:p>
            <a:pPr>
              <a:buClr>
                <a:schemeClr val="bg1"/>
              </a:buClr>
              <a:buSzPct val="100000"/>
            </a:pPr>
            <a:endParaRPr lang="en-US" dirty="0">
              <a:solidFill>
                <a:schemeClr val="bg1"/>
              </a:solidFill>
            </a:endParaRPr>
          </a:p>
          <a:p>
            <a:pPr>
              <a:buClr>
                <a:schemeClr val="bg1"/>
              </a:buClr>
              <a:buSzPct val="100000"/>
            </a:pPr>
            <a:r>
              <a:rPr lang="en-US" dirty="0">
                <a:solidFill>
                  <a:schemeClr val="bg1"/>
                </a:solidFill>
              </a:rPr>
              <a:t> Emotions, not reason, control the person’s actions</a:t>
            </a:r>
          </a:p>
          <a:p>
            <a:pPr>
              <a:buClr>
                <a:schemeClr val="bg1"/>
              </a:buClr>
              <a:buSzPct val="100000"/>
            </a:pPr>
            <a:endParaRPr lang="en-US" dirty="0">
              <a:solidFill>
                <a:schemeClr val="bg1"/>
              </a:solidFill>
            </a:endParaRPr>
          </a:p>
          <a:p>
            <a:pPr>
              <a:buClr>
                <a:schemeClr val="bg1"/>
              </a:buClr>
              <a:buSzPct val="100000"/>
            </a:pPr>
            <a:r>
              <a:rPr lang="en-US" dirty="0">
                <a:solidFill>
                  <a:schemeClr val="bg1"/>
                </a:solidFill>
              </a:rPr>
              <a:t>  Their usual coping mechanisms don’t work</a:t>
            </a:r>
          </a:p>
          <a:p>
            <a:pPr>
              <a:buClr>
                <a:schemeClr val="bg1"/>
              </a:buClr>
              <a:buSzPct val="100000"/>
            </a:pPr>
            <a:r>
              <a:rPr lang="en-US" dirty="0">
                <a:solidFill>
                  <a:schemeClr val="bg1"/>
                </a:solidFill>
              </a:rPr>
              <a:t> </a:t>
            </a:r>
          </a:p>
        </p:txBody>
      </p:sp>
      <p:sp>
        <p:nvSpPr>
          <p:cNvPr id="4" name="Slide Number Placeholder 3"/>
          <p:cNvSpPr>
            <a:spLocks noGrp="1"/>
          </p:cNvSpPr>
          <p:nvPr>
            <p:ph type="sldNum" sz="quarter" idx="10"/>
          </p:nvPr>
        </p:nvSpPr>
        <p:spPr/>
        <p:txBody>
          <a:bodyPr/>
          <a:lstStyle/>
          <a:p>
            <a:fld id="{4A0F4221-D011-4C30-AA9B-1FB452B5AB92}" type="slidenum">
              <a:rPr lang="en-US" smtClean="0"/>
              <a:t>23</a:t>
            </a:fld>
            <a:endParaRPr lang="en-US" dirty="0"/>
          </a:p>
        </p:txBody>
      </p:sp>
    </p:spTree>
    <p:extLst>
      <p:ext uri="{BB962C8B-B14F-4D97-AF65-F5344CB8AC3E}">
        <p14:creationId xmlns:p14="http://schemas.microsoft.com/office/powerpoint/2010/main" val="2430875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 in your jobs, you may have already encountered someone in a crisis situation.   </a:t>
            </a:r>
          </a:p>
          <a:p>
            <a:endParaRPr lang="en-US" sz="1100" b="1" dirty="0"/>
          </a:p>
          <a:p>
            <a:r>
              <a:rPr lang="en-US" sz="1100" dirty="0"/>
              <a:t>When we talk about crisis intervention, we mean an </a:t>
            </a:r>
            <a:r>
              <a:rPr lang="en-US" sz="1100" u="sng" dirty="0"/>
              <a:t>immediate</a:t>
            </a:r>
            <a:r>
              <a:rPr lang="en-US" sz="1100" dirty="0"/>
              <a:t> and </a:t>
            </a:r>
            <a:r>
              <a:rPr lang="en-US" sz="1100" u="sng" dirty="0"/>
              <a:t>short-term</a:t>
            </a:r>
            <a:r>
              <a:rPr lang="en-US" sz="1100" dirty="0"/>
              <a:t> response</a:t>
            </a:r>
          </a:p>
          <a:p>
            <a:pPr defTabSz="931774">
              <a:defRPr/>
            </a:pPr>
            <a:endParaRPr lang="en-US" sz="1100" dirty="0"/>
          </a:p>
          <a:p>
            <a:pPr defTabSz="931774">
              <a:defRPr/>
            </a:pPr>
            <a:r>
              <a:rPr lang="en-US" sz="1100" dirty="0"/>
              <a:t>The primary goal is </a:t>
            </a:r>
            <a:r>
              <a:rPr lang="en-US" sz="1100" dirty="0">
                <a:ea typeface="Verdana" panose="020B0604030504040204" pitchFamily="34" charset="0"/>
              </a:rPr>
              <a:t>to reestablish a person’s equilibrium and to solve an immediate problem.</a:t>
            </a:r>
          </a:p>
          <a:p>
            <a:pPr defTabSz="931774">
              <a:defRPr/>
            </a:pPr>
            <a:endParaRPr lang="en-US" sz="1100" dirty="0">
              <a:ea typeface="Verdana" panose="020B0604030504040204" pitchFamily="34" charset="0"/>
            </a:endParaRPr>
          </a:p>
          <a:p>
            <a:pPr defTabSz="931774">
              <a:defRPr/>
            </a:pPr>
            <a:r>
              <a:rPr lang="en-US" sz="1100" b="1" dirty="0">
                <a:ea typeface="Verdana" panose="020B0604030504040204" pitchFamily="34" charset="0"/>
              </a:rPr>
              <a:t>Our role is NOT to fix their problem, but to help them regain strength and composure to address it themselves. Sometimes this means connecting them with a professional. </a:t>
            </a:r>
          </a:p>
          <a:p>
            <a:pPr defTabSz="931774">
              <a:defRPr/>
            </a:pPr>
            <a:endParaRPr lang="en-US" sz="1100" dirty="0">
              <a:ea typeface="Verdana" panose="020B0604030504040204" pitchFamily="34" charset="0"/>
            </a:endParaRPr>
          </a:p>
          <a:p>
            <a:pPr defTabSz="931774">
              <a:defRPr/>
            </a:pPr>
            <a:r>
              <a:rPr lang="en-US" sz="1100" b="1" dirty="0">
                <a:ea typeface="Verdana" panose="020B0604030504040204" pitchFamily="34" charset="0"/>
              </a:rPr>
              <a:t>You do not have to be a psychologist to help someone in crisis.</a:t>
            </a:r>
          </a:p>
          <a:p>
            <a:pPr defTabSz="931774">
              <a:defRPr/>
            </a:pPr>
            <a:endParaRPr lang="en-US" dirty="0">
              <a:ea typeface="Verdana" panose="020B0604030504040204" pitchFamily="34" charset="0"/>
            </a:endParaRPr>
          </a:p>
          <a:p>
            <a:pPr defTabSz="931774">
              <a:defRPr/>
            </a:pPr>
            <a:endParaRPr lang="en-US" dirty="0">
              <a:ea typeface="Verdana" panose="020B0604030504040204" pitchFamily="34" charset="0"/>
            </a:endParaRPr>
          </a:p>
          <a:p>
            <a:pPr defTabSz="931774">
              <a:defRPr/>
            </a:pPr>
            <a:endParaRPr lang="en-US" dirty="0">
              <a:ea typeface="Verdana" panose="020B0604030504040204" pitchFamily="34" charset="0"/>
            </a:endParaRPr>
          </a:p>
          <a:p>
            <a:endParaRPr lang="en-US" dirty="0">
              <a:latin typeface="+mn-lt"/>
            </a:endParaRPr>
          </a:p>
        </p:txBody>
      </p:sp>
      <p:sp>
        <p:nvSpPr>
          <p:cNvPr id="4" name="Slide Number Placeholder 3"/>
          <p:cNvSpPr>
            <a:spLocks noGrp="1"/>
          </p:cNvSpPr>
          <p:nvPr>
            <p:ph type="sldNum" sz="quarter" idx="10"/>
          </p:nvPr>
        </p:nvSpPr>
        <p:spPr/>
        <p:txBody>
          <a:bodyPr/>
          <a:lstStyle/>
          <a:p>
            <a:fld id="{4A0F4221-D011-4C30-AA9B-1FB452B5AB92}" type="slidenum">
              <a:rPr lang="en-US" smtClean="0"/>
              <a:t>24</a:t>
            </a:fld>
            <a:endParaRPr lang="en-US" dirty="0"/>
          </a:p>
        </p:txBody>
      </p:sp>
    </p:spTree>
    <p:extLst>
      <p:ext uri="{BB962C8B-B14F-4D97-AF65-F5344CB8AC3E}">
        <p14:creationId xmlns:p14="http://schemas.microsoft.com/office/powerpoint/2010/main" val="1409440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100" b="1" dirty="0"/>
              <a:t>OPTIONAL: Use </a:t>
            </a:r>
            <a:r>
              <a:rPr lang="en-US" sz="1100" b="1" i="1" dirty="0" err="1"/>
              <a:t>Brené</a:t>
            </a:r>
            <a:r>
              <a:rPr lang="en-US" sz="1100" b="1" i="1" dirty="0"/>
              <a:t> Brown on Empathy </a:t>
            </a:r>
            <a:r>
              <a:rPr lang="en-US" sz="1100" b="1" dirty="0"/>
              <a:t>video here (YouTube, 3 min.) </a:t>
            </a:r>
            <a:r>
              <a:rPr lang="en-US" sz="1100" u="sng" dirty="0"/>
              <a:t>https://www.google.com/url?sa=t&amp;rct=j&amp;q=&amp;esrc=s&amp;source=web&amp;cd=&amp;cad=rja&amp;uact=8&amp;ved=2ahUKEwiwh_OYjoDsAhUVa80KHY5xB-MQ3ywwAHoECAIQAg&amp;url=https%3A%2F%2Fwww.youtube.com%2Fwatch%3Fv%3D1Evwgu369Jw&amp;usg=AOvVaw2ojY6s2sPZ0pKvkDS6XbhV</a:t>
            </a:r>
          </a:p>
          <a:p>
            <a:endParaRPr lang="en-US" sz="1100" b="1" i="1" dirty="0"/>
          </a:p>
          <a:p>
            <a:endParaRPr lang="en-US" sz="1100" b="1" i="1" dirty="0"/>
          </a:p>
          <a:p>
            <a:r>
              <a:rPr lang="en-US" sz="1100" b="1" dirty="0"/>
              <a:t>Understanding the difference between sympathy and empathy is important</a:t>
            </a:r>
          </a:p>
          <a:p>
            <a:endParaRPr lang="en-US" sz="1100" dirty="0"/>
          </a:p>
          <a:p>
            <a:r>
              <a:rPr lang="en-US" sz="1100" b="1" dirty="0"/>
              <a:t>Sympathy </a:t>
            </a:r>
            <a:r>
              <a:rPr lang="en-US" sz="1100" dirty="0"/>
              <a:t>is feeling sorry for someone else. There is a place for that from family and friends. Sometimes we need company in our pain and sorrow. In this situation, in your role as a professional in their life, it is not your place. You want to help them tap their reason, rather than their feelings. You want to toss them a life preserver. </a:t>
            </a:r>
          </a:p>
          <a:p>
            <a:endParaRPr lang="en-US" sz="1100" dirty="0"/>
          </a:p>
          <a:p>
            <a:r>
              <a:rPr lang="en-US" sz="1100" b="1" dirty="0"/>
              <a:t> Your goal is to offer empathy. Empathy is recognizing, understanding, acknowledging, and respecting what someone is feeling, not </a:t>
            </a:r>
            <a:r>
              <a:rPr lang="en-US" sz="1100" b="1" u="sng" dirty="0"/>
              <a:t>feeling</a:t>
            </a:r>
            <a:r>
              <a:rPr lang="en-US" sz="1100" b="1" dirty="0"/>
              <a:t> what they are feeling. </a:t>
            </a:r>
          </a:p>
          <a:p>
            <a:endParaRPr lang="en-US" sz="1100" dirty="0"/>
          </a:p>
          <a:p>
            <a:r>
              <a:rPr lang="en-US" sz="1100" dirty="0"/>
              <a:t>Warning:  Don’t make assumptions or jump to conclusions about someone else’s feelings based on your own perceptions. What are all the things tears can mean, for example?</a:t>
            </a:r>
          </a:p>
          <a:p>
            <a:endParaRPr lang="en-US" sz="1100" i="1" dirty="0"/>
          </a:p>
          <a:p>
            <a:endParaRPr lang="en-US" sz="1100" i="1" dirty="0"/>
          </a:p>
          <a:p>
            <a:pPr marL="174708" indent="-174708">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25</a:t>
            </a:fld>
            <a:endParaRPr lang="en-US" dirty="0"/>
          </a:p>
        </p:txBody>
      </p:sp>
    </p:spTree>
    <p:extLst>
      <p:ext uri="{BB962C8B-B14F-4D97-AF65-F5344CB8AC3E}">
        <p14:creationId xmlns:p14="http://schemas.microsoft.com/office/powerpoint/2010/main" val="2662656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Now we’re going to spend some time learning and practicing 3 different listening </a:t>
            </a:r>
            <a:r>
              <a:rPr lang="en-US" sz="1100" b="1" u="sng" dirty="0"/>
              <a:t>skills</a:t>
            </a:r>
            <a:r>
              <a:rPr lang="en-US" sz="1100" b="1" dirty="0"/>
              <a:t>. Active or empathetic listening is one of </a:t>
            </a:r>
            <a:r>
              <a:rPr lang="en-US" sz="1100" b="1" u="sng" dirty="0"/>
              <a:t>the most immediate and most important </a:t>
            </a:r>
            <a:r>
              <a:rPr lang="en-US" sz="1100" b="1" dirty="0"/>
              <a:t>things you can do to help someone in distress or crisis. </a:t>
            </a:r>
          </a:p>
          <a:p>
            <a:pPr marL="174708"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dirty="0"/>
              <a:t>This communication technique requires the listener – YOU – to provide feedback on what you are hearing. </a:t>
            </a:r>
          </a:p>
          <a:p>
            <a:pPr marL="174708"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dirty="0"/>
              <a:t>It helps the speaker feel heard and understood, and helps clarify the issues.</a:t>
            </a:r>
          </a:p>
          <a:p>
            <a:pPr marL="174708"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dirty="0"/>
              <a:t>It demonstrates sincerity, and that nothing is being assumed or taken for granted.</a:t>
            </a:r>
          </a:p>
          <a:p>
            <a:pPr marL="640594" lvl="1"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dirty="0"/>
              <a:t>There are several different techniques you can use, depending on your preference and the situation you find yourself in. </a:t>
            </a:r>
          </a:p>
          <a:p>
            <a:pPr marL="698830" lvl="1" indent="-232943">
              <a:buFont typeface="Arial" panose="020B0604020202020204" pitchFamily="34" charset="0"/>
              <a:buAutoNum type="arabicPeriod"/>
            </a:pPr>
            <a:endParaRPr lang="en-US" sz="1100" dirty="0"/>
          </a:p>
          <a:p>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26</a:t>
            </a:fld>
            <a:endParaRPr lang="en-US" dirty="0"/>
          </a:p>
        </p:txBody>
      </p:sp>
    </p:spTree>
    <p:extLst>
      <p:ext uri="{BB962C8B-B14F-4D97-AF65-F5344CB8AC3E}">
        <p14:creationId xmlns:p14="http://schemas.microsoft.com/office/powerpoint/2010/main" val="28248038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empathetic listening must be done </a:t>
            </a:r>
            <a:r>
              <a:rPr lang="en-US" b="1" dirty="0"/>
              <a:t>without judgement</a:t>
            </a:r>
            <a:r>
              <a:rPr lang="en-US" dirty="0"/>
              <a:t>. Sometimes this is hard, but it is important. </a:t>
            </a:r>
          </a:p>
          <a:p>
            <a:endParaRPr lang="en-US" dirty="0"/>
          </a:p>
          <a:p>
            <a:r>
              <a:rPr lang="en-US" dirty="0"/>
              <a:t>Give them your full attention -- look at the person and stop anything else you are doing.</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b="1" dirty="0"/>
              <a:t>Listen</a:t>
            </a:r>
            <a:r>
              <a:rPr lang="en-US" dirty="0"/>
              <a:t> not merely to the words, but the values and feelings behind them.</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dirty="0"/>
              <a:t>Use your </a:t>
            </a:r>
            <a:r>
              <a:rPr lang="en-US" b="1" dirty="0"/>
              <a:t>body language </a:t>
            </a:r>
          </a:p>
          <a:p>
            <a:pPr marL="640594" lvl="1" indent="-174708">
              <a:buFont typeface="Arial" panose="020B0604020202020204" pitchFamily="34" charset="0"/>
              <a:buChar char="•"/>
            </a:pPr>
            <a:r>
              <a:rPr lang="en-US" dirty="0"/>
              <a:t>Make eye contact</a:t>
            </a:r>
            <a:endParaRPr lang="en-US" baseline="0" dirty="0"/>
          </a:p>
          <a:p>
            <a:pPr marL="640594" lvl="1" indent="-174708">
              <a:buFont typeface="Arial" panose="020B0604020202020204" pitchFamily="34" charset="0"/>
              <a:buChar char="•"/>
            </a:pPr>
            <a:r>
              <a:rPr lang="en-US" baseline="0" dirty="0"/>
              <a:t>Lean towards the speaker</a:t>
            </a:r>
          </a:p>
          <a:p>
            <a:pPr marL="640594" lvl="1" indent="-174708">
              <a:buFont typeface="Arial" panose="020B0604020202020204" pitchFamily="34" charset="0"/>
              <a:buChar char="•"/>
            </a:pPr>
            <a:r>
              <a:rPr lang="en-US" baseline="0" dirty="0"/>
              <a:t>Nod your head</a:t>
            </a:r>
            <a:endParaRPr lang="en-US" dirty="0"/>
          </a:p>
          <a:p>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27</a:t>
            </a:fld>
            <a:endParaRPr lang="en-US" dirty="0"/>
          </a:p>
        </p:txBody>
      </p:sp>
    </p:spTree>
    <p:extLst>
      <p:ext uri="{BB962C8B-B14F-4D97-AF65-F5344CB8AC3E}">
        <p14:creationId xmlns:p14="http://schemas.microsoft.com/office/powerpoint/2010/main" val="40641241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This skill/technique is a great place to begin. It’s one of the easiest listening techniques to learn. It’s particularly helpful in the beginning, when you are trying to get a handle on the situation the person is dealing with and how it’s affecting them. </a:t>
            </a:r>
          </a:p>
          <a:p>
            <a:endParaRPr lang="en-US" sz="1100" dirty="0"/>
          </a:p>
          <a:p>
            <a:r>
              <a:rPr lang="en-US" sz="1100" dirty="0"/>
              <a:t>Here’s why it works:</a:t>
            </a:r>
          </a:p>
          <a:p>
            <a:pPr marL="640594" lvl="1" indent="-174708">
              <a:spcAft>
                <a:spcPts val="611"/>
              </a:spcAft>
              <a:buFont typeface="Arial" panose="020B0604020202020204" pitchFamily="34" charset="0"/>
              <a:buChar char="•"/>
            </a:pPr>
            <a:r>
              <a:rPr lang="en-US" sz="1100" dirty="0"/>
              <a:t>People communicate on two levels: content &amp; emotions – the feelings behind the words.</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dirty="0"/>
              <a:t>Their </a:t>
            </a:r>
            <a:r>
              <a:rPr lang="en-US" sz="1100" u="sng" dirty="0"/>
              <a:t>emotional </a:t>
            </a:r>
            <a:r>
              <a:rPr lang="en-US" sz="1100" dirty="0"/>
              <a:t>reactions/behavior are what can make a situation into a crisis. </a:t>
            </a:r>
          </a:p>
          <a:p>
            <a:pPr marL="640594" lvl="1" indent="-174708">
              <a:spcAft>
                <a:spcPts val="611"/>
              </a:spcAft>
              <a:buFont typeface="Arial" panose="020B0604020202020204" pitchFamily="34" charset="0"/>
              <a:buChar char="•"/>
            </a:pPr>
            <a:endParaRPr lang="en-US" sz="1100" dirty="0"/>
          </a:p>
          <a:p>
            <a:pPr marL="640594" lvl="1" indent="-174708">
              <a:spcAft>
                <a:spcPts val="611"/>
              </a:spcAft>
              <a:buFont typeface="Arial" panose="020B0604020202020204" pitchFamily="34" charset="0"/>
              <a:buChar char="•"/>
            </a:pPr>
            <a:r>
              <a:rPr lang="en-US" sz="1100" dirty="0"/>
              <a:t>You can help them control their emotions, which can help control their behavior.</a:t>
            </a:r>
          </a:p>
          <a:p>
            <a:endParaRPr lang="en-US" sz="1100" dirty="0"/>
          </a:p>
          <a:p>
            <a:r>
              <a:rPr lang="en-US" sz="1100" b="1" dirty="0"/>
              <a:t>Don’t worry about being wrong – they will correct you. And that exchange might uncover helpful information.</a:t>
            </a:r>
          </a:p>
          <a:p>
            <a:r>
              <a:rPr lang="en-US" sz="1100" dirty="0"/>
              <a:t>	</a:t>
            </a:r>
          </a:p>
          <a:p>
            <a:r>
              <a:rPr lang="en-US" sz="1100" b="1" i="1" dirty="0"/>
              <a:t>Example: </a:t>
            </a:r>
            <a:r>
              <a:rPr lang="en-US" sz="1100" dirty="0"/>
              <a:t>During a tough conversation, the person you’re talking with slumps back in her chair and stares out the window. You might say, “You seem to feel really sad about this whole turn of events.”  Maybe she is sad. But she might say, “Sad?  No, I’m not sad. I am just so relieved to have this issue finally decided and that this is all finally out in the open. I was just thinking about all the new possibilities.“ </a:t>
            </a:r>
          </a:p>
        </p:txBody>
      </p:sp>
      <p:sp>
        <p:nvSpPr>
          <p:cNvPr id="4" name="Slide Number Placeholder 3"/>
          <p:cNvSpPr>
            <a:spLocks noGrp="1"/>
          </p:cNvSpPr>
          <p:nvPr>
            <p:ph type="sldNum" sz="quarter" idx="5"/>
          </p:nvPr>
        </p:nvSpPr>
        <p:spPr/>
        <p:txBody>
          <a:bodyPr/>
          <a:lstStyle/>
          <a:p>
            <a:fld id="{4A0F4221-D011-4C30-AA9B-1FB452B5AB92}" type="slidenum">
              <a:rPr lang="en-US" smtClean="0"/>
              <a:t>28</a:t>
            </a:fld>
            <a:endParaRPr lang="en-US" dirty="0"/>
          </a:p>
        </p:txBody>
      </p:sp>
    </p:spTree>
    <p:extLst>
      <p:ext uri="{BB962C8B-B14F-4D97-AF65-F5344CB8AC3E}">
        <p14:creationId xmlns:p14="http://schemas.microsoft.com/office/powerpoint/2010/main" val="21421365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SAY: Another method  you can use is paraphrasing.</a:t>
            </a:r>
          </a:p>
          <a:p>
            <a:endParaRPr lang="en-US" baseline="0" dirty="0"/>
          </a:p>
          <a:p>
            <a:endParaRPr lang="en-US" baseline="0" dirty="0"/>
          </a:p>
          <a:p>
            <a:r>
              <a:rPr lang="en-US" baseline="0" dirty="0"/>
              <a:t>Review this slide.</a:t>
            </a:r>
          </a:p>
          <a:p>
            <a:endParaRPr lang="en-US" baseline="0" dirty="0"/>
          </a:p>
          <a:p>
            <a:r>
              <a:rPr lang="en-US" baseline="0" dirty="0"/>
              <a:t>Summary starters: </a:t>
            </a:r>
          </a:p>
          <a:p>
            <a:r>
              <a:rPr lang="en-US" baseline="0" dirty="0"/>
              <a:t>So what I hear you saying is….</a:t>
            </a:r>
          </a:p>
          <a:p>
            <a:r>
              <a:rPr lang="en-US" baseline="0" dirty="0"/>
              <a:t>Let me see if I understand...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29</a:t>
            </a:fld>
            <a:endParaRPr lang="en-US" dirty="0"/>
          </a:p>
        </p:txBody>
      </p:sp>
    </p:spTree>
    <p:extLst>
      <p:ext uri="{BB962C8B-B14F-4D97-AF65-F5344CB8AC3E}">
        <p14:creationId xmlns:p14="http://schemas.microsoft.com/office/powerpoint/2010/main" val="4195770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workshop grew out of one originally created by a small team in Minnesota in 2018.</a:t>
            </a:r>
          </a:p>
          <a:p>
            <a:endParaRPr lang="en-US" dirty="0"/>
          </a:p>
          <a:p>
            <a:r>
              <a:rPr lang="en-US" dirty="0"/>
              <a:t>Today’s curriculum was also shaped by instructors in the Minnesota State Farm Business Management program and funded by a grant from North Central Region SARE.  [NOTE: </a:t>
            </a:r>
            <a:r>
              <a:rPr lang="en-US" i="1" dirty="0">
                <a:highlight>
                  <a:srgbClr val="FFFF00"/>
                </a:highlight>
              </a:rPr>
              <a:t>Please do not remove funder acknowledgement</a:t>
            </a:r>
            <a:r>
              <a:rPr lang="en-US" dirty="0">
                <a:highlight>
                  <a:srgbClr val="FFFF00"/>
                </a:highlight>
              </a:rPr>
              <a:t>.}</a:t>
            </a:r>
          </a:p>
          <a:p>
            <a:endParaRPr lang="en-US" dirty="0"/>
          </a:p>
          <a:p>
            <a:r>
              <a:rPr lang="en-US" b="1" dirty="0"/>
              <a:t>This is an interactive workshop, and we look forward to your participation.</a:t>
            </a:r>
            <a:endParaRPr lang="en-US" dirty="0"/>
          </a:p>
        </p:txBody>
      </p:sp>
      <p:sp>
        <p:nvSpPr>
          <p:cNvPr id="4" name="Slide Number Placeholder 3"/>
          <p:cNvSpPr>
            <a:spLocks noGrp="1"/>
          </p:cNvSpPr>
          <p:nvPr>
            <p:ph type="sldNum" sz="quarter" idx="10"/>
          </p:nvPr>
        </p:nvSpPr>
        <p:spPr/>
        <p:txBody>
          <a:bodyPr/>
          <a:lstStyle/>
          <a:p>
            <a:fld id="{4A0F4221-D011-4C30-AA9B-1FB452B5AB92}" type="slidenum">
              <a:rPr lang="en-US" smtClean="0"/>
              <a:t>3</a:t>
            </a:fld>
            <a:endParaRPr lang="en-US" dirty="0"/>
          </a:p>
        </p:txBody>
      </p:sp>
    </p:spTree>
    <p:extLst>
      <p:ext uri="{BB962C8B-B14F-4D97-AF65-F5344CB8AC3E}">
        <p14:creationId xmlns:p14="http://schemas.microsoft.com/office/powerpoint/2010/main" val="2163513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100" b="1" i="1" dirty="0">
                <a:solidFill>
                  <a:prstClr val="black"/>
                </a:solidFill>
                <a:highlight>
                  <a:srgbClr val="FFFF00"/>
                </a:highlight>
              </a:rPr>
              <a:t>Instructor choice: Option A (pair activity) </a:t>
            </a:r>
            <a:r>
              <a:rPr lang="en-US" sz="1100" b="1" i="1" u="dbl" dirty="0">
                <a:solidFill>
                  <a:prstClr val="black"/>
                </a:solidFill>
                <a:highlight>
                  <a:srgbClr val="FFFF00"/>
                </a:highlight>
              </a:rPr>
              <a:t>or</a:t>
            </a:r>
            <a:r>
              <a:rPr lang="en-US" sz="1100" b="1" i="1" dirty="0">
                <a:solidFill>
                  <a:prstClr val="black"/>
                </a:solidFill>
                <a:highlight>
                  <a:srgbClr val="FFFF00"/>
                </a:highlight>
              </a:rPr>
              <a:t> Option B (individual activity). </a:t>
            </a:r>
            <a:r>
              <a:rPr lang="en-US" sz="1100" i="1" dirty="0">
                <a:solidFill>
                  <a:prstClr val="black"/>
                </a:solidFill>
                <a:highlight>
                  <a:srgbClr val="FFFF00"/>
                </a:highlight>
              </a:rPr>
              <a:t>Option B is on next slide.</a:t>
            </a:r>
          </a:p>
          <a:p>
            <a:endParaRPr lang="en-US" sz="1100" dirty="0"/>
          </a:p>
          <a:p>
            <a:r>
              <a:rPr lang="en-US" sz="1100" b="1" dirty="0"/>
              <a:t>Option A (</a:t>
            </a:r>
            <a:r>
              <a:rPr lang="en-US" i="1" dirty="0"/>
              <a:t>5-8 minute activity)</a:t>
            </a:r>
            <a:endParaRPr lang="en-US" dirty="0"/>
          </a:p>
          <a:p>
            <a:r>
              <a:rPr lang="en-US" sz="1100" dirty="0"/>
              <a:t>Have people pair up  Ask them to expand on and respond to one of these questions by paraphrasing,  then switch. They can speak from truth or just completely make up a situation in their head. </a:t>
            </a:r>
          </a:p>
          <a:p>
            <a:pPr marL="174708" indent="-174708">
              <a:buFont typeface="Arial" panose="020B0604020202020204" pitchFamily="34" charset="0"/>
              <a:buChar char="•"/>
            </a:pPr>
            <a:endParaRPr lang="en-US" sz="1100" dirty="0"/>
          </a:p>
          <a:p>
            <a:r>
              <a:rPr lang="en-US" sz="1100" b="1" dirty="0"/>
              <a:t>This will probably feel awkward and even silly and obvious…but once you get a feel for it, it really works.</a:t>
            </a:r>
          </a:p>
          <a:p>
            <a:pPr marL="174708" indent="-174708">
              <a:buFont typeface="Arial" panose="020B0604020202020204" pitchFamily="34" charset="0"/>
              <a:buChar char="•"/>
            </a:pPr>
            <a:endParaRPr lang="en-US" sz="1100" b="1" dirty="0"/>
          </a:p>
          <a:p>
            <a:r>
              <a:rPr lang="en-US" sz="1100" u="sng" dirty="0"/>
              <a:t>DEBRIEF IN LARGE GROUP</a:t>
            </a:r>
          </a:p>
          <a:p>
            <a:pPr marL="698830" lvl="1" indent="-232943">
              <a:buFont typeface="+mj-lt"/>
              <a:buAutoNum type="arabicPeriod"/>
            </a:pPr>
            <a:r>
              <a:rPr lang="en-US" sz="1100" dirty="0"/>
              <a:t>How did it go?</a:t>
            </a:r>
          </a:p>
          <a:p>
            <a:pPr marL="698830" lvl="1" indent="-232943">
              <a:buFont typeface="+mj-lt"/>
              <a:buAutoNum type="arabicPeriod"/>
            </a:pPr>
            <a:r>
              <a:rPr lang="en-US" sz="1100" dirty="0"/>
              <a:t>Was it harder to ask or to answer?</a:t>
            </a:r>
          </a:p>
          <a:p>
            <a:pPr marL="698830" lvl="1" indent="-232943">
              <a:buFont typeface="+mj-lt"/>
              <a:buAutoNum type="arabicPeriod"/>
            </a:pPr>
            <a:r>
              <a:rPr lang="en-US" sz="1100" dirty="0"/>
              <a:t>Can anybody think of a recent situation where this paraphrasing technique would have been useful?  What was it? </a:t>
            </a:r>
          </a:p>
          <a:p>
            <a:endParaRPr lang="en-US" sz="1100" dirty="0"/>
          </a:p>
          <a:p>
            <a:r>
              <a:rPr lang="en-US" sz="1100" i="1" dirty="0"/>
              <a:t>Suggestion: </a:t>
            </a:r>
            <a:r>
              <a:rPr lang="en-US" sz="1100" dirty="0"/>
              <a:t>Practice unobtrusively on low-risk targets – conversations with kids, friends, pets, spouse.</a:t>
            </a:r>
          </a:p>
          <a:p>
            <a:endParaRPr lang="en-US" sz="1100" dirty="0"/>
          </a:p>
          <a:p>
            <a:r>
              <a:rPr lang="en-US" sz="1100" i="1" dirty="0"/>
              <a:t>Suggestion: </a:t>
            </a:r>
            <a:r>
              <a:rPr lang="en-US" sz="1100" dirty="0"/>
              <a:t>When you ask the question, it’s helpful to provide data – missing events,  see you looking tired and sad, yard isn’t as tidy as usual.</a:t>
            </a:r>
          </a:p>
        </p:txBody>
      </p:sp>
      <p:sp>
        <p:nvSpPr>
          <p:cNvPr id="4" name="Slide Number Placeholder 3"/>
          <p:cNvSpPr>
            <a:spLocks noGrp="1"/>
          </p:cNvSpPr>
          <p:nvPr>
            <p:ph type="sldNum" sz="quarter" idx="5"/>
          </p:nvPr>
        </p:nvSpPr>
        <p:spPr/>
        <p:txBody>
          <a:bodyPr/>
          <a:lstStyle/>
          <a:p>
            <a:fld id="{4A0F4221-D011-4C30-AA9B-1FB452B5AB92}" type="slidenum">
              <a:rPr lang="en-US" smtClean="0"/>
              <a:t>30</a:t>
            </a:fld>
            <a:endParaRPr lang="en-US" dirty="0"/>
          </a:p>
        </p:txBody>
      </p:sp>
    </p:spTree>
    <p:extLst>
      <p:ext uri="{BB962C8B-B14F-4D97-AF65-F5344CB8AC3E}">
        <p14:creationId xmlns:p14="http://schemas.microsoft.com/office/powerpoint/2010/main" val="28443615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OPTION B - </a:t>
            </a:r>
            <a:r>
              <a:rPr lang="en-US" sz="1100" i="1" dirty="0"/>
              <a:t>5-8 minute activity</a:t>
            </a:r>
          </a:p>
          <a:p>
            <a:endParaRPr lang="en-US" sz="1100" dirty="0"/>
          </a:p>
          <a:p>
            <a:r>
              <a:rPr lang="en-US" sz="1100" dirty="0"/>
              <a:t>(Works for in-person or online. Use as much of this 3-minute story as you want.)</a:t>
            </a:r>
          </a:p>
          <a:p>
            <a:endParaRPr lang="en-US" sz="1100" dirty="0"/>
          </a:p>
          <a:p>
            <a:r>
              <a:rPr lang="en-US" sz="1100" b="1" dirty="0"/>
              <a:t>I’m going to play you a short story from the Story Corps project. Once or twice, I will stop the recording and ask you to jot down on paper (or enter at www.padlet.com) what you might say to paraphrase what you just heard. </a:t>
            </a:r>
          </a:p>
          <a:p>
            <a:endParaRPr lang="en-US" sz="1100" dirty="0"/>
          </a:p>
          <a:p>
            <a:r>
              <a:rPr lang="en-US" sz="1100" dirty="0"/>
              <a:t>(Click on the little speaker to open player.)</a:t>
            </a:r>
          </a:p>
          <a:p>
            <a:endParaRPr lang="en-US" sz="1100" dirty="0"/>
          </a:p>
          <a:p>
            <a:r>
              <a:rPr lang="en-US" sz="1100" dirty="0"/>
              <a:t>Briefly review some of their paraphrased answers. </a:t>
            </a:r>
          </a:p>
          <a:p>
            <a:pPr defTabSz="931774">
              <a:defRPr/>
            </a:pPr>
            <a:r>
              <a:rPr lang="en-US" sz="1100" b="1" dirty="0"/>
              <a:t>Can anybody think of a recent situation where this paraphrasing technique would have been useful? What was it? </a:t>
            </a:r>
          </a:p>
          <a:p>
            <a:endParaRPr lang="en-US" sz="1100" dirty="0"/>
          </a:p>
        </p:txBody>
      </p:sp>
      <p:sp>
        <p:nvSpPr>
          <p:cNvPr id="4" name="Slide Number Placeholder 3"/>
          <p:cNvSpPr>
            <a:spLocks noGrp="1"/>
          </p:cNvSpPr>
          <p:nvPr>
            <p:ph type="sldNum" sz="quarter" idx="5"/>
          </p:nvPr>
        </p:nvSpPr>
        <p:spPr/>
        <p:txBody>
          <a:bodyPr/>
          <a:lstStyle/>
          <a:p>
            <a:fld id="{4A0F4221-D011-4C30-AA9B-1FB452B5AB92}" type="slidenum">
              <a:rPr lang="en-US" smtClean="0"/>
              <a:t>31</a:t>
            </a:fld>
            <a:endParaRPr lang="en-US" dirty="0"/>
          </a:p>
        </p:txBody>
      </p:sp>
    </p:spTree>
    <p:extLst>
      <p:ext uri="{BB962C8B-B14F-4D97-AF65-F5344CB8AC3E}">
        <p14:creationId xmlns:p14="http://schemas.microsoft.com/office/powerpoint/2010/main" val="33237799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Mirroring is a technique that’s even easier than paraphrasing. </a:t>
            </a:r>
          </a:p>
          <a:p>
            <a:endParaRPr lang="en-US" sz="1100" dirty="0"/>
          </a:p>
          <a:p>
            <a:r>
              <a:rPr lang="en-US" sz="1100" dirty="0"/>
              <a:t>Review slide </a:t>
            </a:r>
          </a:p>
          <a:p>
            <a:endParaRPr lang="en-US" sz="1100" dirty="0"/>
          </a:p>
          <a:p>
            <a:r>
              <a:rPr lang="en-US" sz="1100" dirty="0"/>
              <a:t>Examples you could use: </a:t>
            </a:r>
          </a:p>
          <a:p>
            <a:endParaRPr lang="en-US" sz="1100" dirty="0"/>
          </a:p>
          <a:p>
            <a:r>
              <a:rPr lang="en-US" sz="1100" i="1" dirty="0"/>
              <a:t>Everything is such a mess I don’t know what I am going to do.</a:t>
            </a:r>
          </a:p>
          <a:p>
            <a:r>
              <a:rPr lang="en-US" sz="1100" dirty="0"/>
              <a:t>      You don’t know what you are going to do?</a:t>
            </a:r>
          </a:p>
          <a:p>
            <a:endParaRPr lang="en-US" sz="1100" dirty="0"/>
          </a:p>
          <a:p>
            <a:r>
              <a:rPr lang="en-US" sz="1100" i="1" dirty="0"/>
              <a:t>I have lost so many calves to this virus is, I don’t know if I can take it anymore.</a:t>
            </a:r>
          </a:p>
          <a:p>
            <a:r>
              <a:rPr lang="en-US" sz="1100" dirty="0"/>
              <a:t>      You don’t know if you can take it anymore? </a:t>
            </a:r>
          </a:p>
          <a:p>
            <a:endParaRPr lang="en-US" sz="1100" dirty="0"/>
          </a:p>
          <a:p>
            <a:r>
              <a:rPr lang="en-US" sz="1100" i="1" dirty="0"/>
              <a:t>The nursing home is going to be so expensive that I’m really afraid we’re going to have to sell land.</a:t>
            </a:r>
          </a:p>
          <a:p>
            <a:r>
              <a:rPr lang="en-US" sz="1100" dirty="0"/>
              <a:t>      You’re going to have to sell land?</a:t>
            </a:r>
          </a:p>
          <a:p>
            <a:endParaRPr lang="en-US" sz="1100" dirty="0"/>
          </a:p>
          <a:p>
            <a:r>
              <a:rPr lang="en-US" sz="1100" dirty="0"/>
              <a:t>Ask participants to generate one or two statements the rest of the group can mirror. </a:t>
            </a:r>
          </a:p>
          <a:p>
            <a:endParaRPr lang="en-US" sz="1100" dirty="0"/>
          </a:p>
          <a:p>
            <a:endParaRPr lang="en-US" sz="1100" dirty="0"/>
          </a:p>
          <a:p>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32</a:t>
            </a:fld>
            <a:endParaRPr lang="en-US" dirty="0"/>
          </a:p>
        </p:txBody>
      </p:sp>
    </p:spTree>
    <p:extLst>
      <p:ext uri="{BB962C8B-B14F-4D97-AF65-F5344CB8AC3E}">
        <p14:creationId xmlns:p14="http://schemas.microsoft.com/office/powerpoint/2010/main" val="1930718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Here’s a short YouTube video that shows a mirroring master in action. His name is Friday. </a:t>
            </a:r>
          </a:p>
          <a:p>
            <a:endParaRPr lang="en-US" sz="1100" dirty="0"/>
          </a:p>
          <a:p>
            <a:r>
              <a:rPr lang="en-US" sz="1100" dirty="0"/>
              <a:t>(Jack Webb, Johnny Carson video (YouTube, 2 min 48 seconds) https://www.youtube.com/watch?v=sKGtb1t9iVw)  </a:t>
            </a:r>
          </a:p>
          <a:p>
            <a:endParaRPr lang="en-US" sz="1100" dirty="0"/>
          </a:p>
          <a:p>
            <a:endParaRPr lang="en-US" sz="1100" dirty="0"/>
          </a:p>
          <a:p>
            <a:r>
              <a:rPr lang="en-US" sz="1100" dirty="0"/>
              <a:t>Notice you can also use a period at the end of a sentence, instead of question mark, like Sgt Friday does.</a:t>
            </a:r>
          </a:p>
          <a:p>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33</a:t>
            </a:fld>
            <a:endParaRPr lang="en-US" dirty="0"/>
          </a:p>
        </p:txBody>
      </p:sp>
    </p:spTree>
    <p:extLst>
      <p:ext uri="{BB962C8B-B14F-4D97-AF65-F5344CB8AC3E}">
        <p14:creationId xmlns:p14="http://schemas.microsoft.com/office/powerpoint/2010/main" val="26094348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baseline="0" dirty="0"/>
              <a:t>OPTIONAL – More practice in pairs  </a:t>
            </a:r>
          </a:p>
          <a:p>
            <a:endParaRPr lang="en-US" b="1" baseline="0" dirty="0"/>
          </a:p>
          <a:p>
            <a:r>
              <a:rPr lang="en-US" b="0" baseline="0" dirty="0"/>
              <a:t>S</a:t>
            </a:r>
            <a:r>
              <a:rPr lang="en-US" baseline="0" dirty="0"/>
              <a:t>ame pairs – one person is the speaker and one the listener. Take 2 minutes for the speaker to respond to the statement and the listener to reflect/mirror the response. Then switch. </a:t>
            </a:r>
          </a:p>
          <a:p>
            <a:pPr marL="232943" indent="-232943">
              <a:buFont typeface="Arial" panose="020B0604020202020204" pitchFamily="34" charset="0"/>
              <a:buChar char="•"/>
            </a:pPr>
            <a:endParaRPr lang="en-US" baseline="0" dirty="0"/>
          </a:p>
          <a:p>
            <a:pPr marL="232943" indent="-232943">
              <a:buFont typeface="Arial" panose="020B0604020202020204" pitchFamily="34" charset="0"/>
              <a:buChar char="•"/>
            </a:pPr>
            <a:endParaRPr lang="en-US" baseline="0" dirty="0"/>
          </a:p>
          <a:p>
            <a:r>
              <a:rPr lang="en-US" b="1" i="0" baseline="0" dirty="0"/>
              <a:t>DEBRIEF</a:t>
            </a:r>
          </a:p>
          <a:p>
            <a:pPr marL="698830" lvl="1" indent="-232943">
              <a:buFont typeface="+mj-lt"/>
              <a:buAutoNum type="arabicPeriod"/>
            </a:pPr>
            <a:r>
              <a:rPr lang="en-US" baseline="0" dirty="0"/>
              <a:t>How did it go?</a:t>
            </a:r>
          </a:p>
          <a:p>
            <a:pPr marL="698830" lvl="1" indent="-232943">
              <a:buFont typeface="+mj-lt"/>
              <a:buAutoNum type="arabicPeriod"/>
            </a:pPr>
            <a:r>
              <a:rPr lang="en-US" baseline="0" dirty="0"/>
              <a:t>What was the most difficult part?</a:t>
            </a:r>
          </a:p>
          <a:p>
            <a:pPr marL="698830" lvl="1" indent="-232943">
              <a:buFont typeface="+mj-lt"/>
              <a:buAutoNum type="arabicPeriod"/>
            </a:pPr>
            <a:r>
              <a:rPr lang="en-US" baseline="0" dirty="0"/>
              <a:t>Can you think of a recent situation when this technique might have been useful. </a:t>
            </a:r>
          </a:p>
          <a:p>
            <a:endParaRPr lang="en-US" dirty="0"/>
          </a:p>
        </p:txBody>
      </p:sp>
      <p:sp>
        <p:nvSpPr>
          <p:cNvPr id="4" name="Slide Number Placeholder 3"/>
          <p:cNvSpPr>
            <a:spLocks noGrp="1"/>
          </p:cNvSpPr>
          <p:nvPr>
            <p:ph type="sldNum" sz="quarter" idx="5"/>
          </p:nvPr>
        </p:nvSpPr>
        <p:spPr/>
        <p:txBody>
          <a:bodyPr/>
          <a:lstStyle/>
          <a:p>
            <a:fld id="{4A0F4221-D011-4C30-AA9B-1FB452B5AB92}" type="slidenum">
              <a:rPr lang="en-US" smtClean="0"/>
              <a:t>34</a:t>
            </a:fld>
            <a:endParaRPr lang="en-US" dirty="0"/>
          </a:p>
        </p:txBody>
      </p:sp>
    </p:spTree>
    <p:extLst>
      <p:ext uri="{BB962C8B-B14F-4D97-AF65-F5344CB8AC3E}">
        <p14:creationId xmlns:p14="http://schemas.microsoft.com/office/powerpoint/2010/main" val="1080180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The three skills we just covered – emotional labeling, paraphrasing, and mirroring – will get you started. As the conversation progresses, you can:</a:t>
            </a:r>
          </a:p>
          <a:p>
            <a:endParaRPr lang="en-US" sz="1100" b="1" dirty="0"/>
          </a:p>
          <a:p>
            <a:pPr marL="174708" indent="-174708">
              <a:buFont typeface="Arial" panose="020B0604020202020204" pitchFamily="34" charset="0"/>
              <a:buChar char="•"/>
            </a:pPr>
            <a:r>
              <a:rPr lang="en-US" sz="1100" b="1" dirty="0"/>
              <a:t>Restate what the person said and ask clarifying questions</a:t>
            </a:r>
          </a:p>
          <a:p>
            <a:pPr marL="640594" lvl="1" indent="-174708">
              <a:buFont typeface="Arial" panose="020B0604020202020204" pitchFamily="34" charset="0"/>
              <a:buChar char="•"/>
            </a:pPr>
            <a:r>
              <a:rPr lang="en-US" sz="1100" dirty="0"/>
              <a:t>What did you mean by ……………..?</a:t>
            </a:r>
          </a:p>
          <a:p>
            <a:pPr marL="640594" lvl="1" indent="-174708">
              <a:buFont typeface="Arial" panose="020B0604020202020204" pitchFamily="34" charset="0"/>
              <a:buChar char="•"/>
            </a:pPr>
            <a:r>
              <a:rPr lang="en-US" sz="1100" dirty="0"/>
              <a:t>In other words what you said was…….. </a:t>
            </a:r>
          </a:p>
          <a:p>
            <a:pPr marL="640594" lvl="1" indent="-174708">
              <a:buFont typeface="Arial" panose="020B0604020202020204" pitchFamily="34" charset="0"/>
              <a:buChar char="•"/>
            </a:pPr>
            <a:r>
              <a:rPr lang="en-US" sz="1100" dirty="0"/>
              <a:t>I heard you say………..; </a:t>
            </a:r>
          </a:p>
          <a:p>
            <a:pPr marL="640594" lvl="1" indent="-174708">
              <a:buFont typeface="Arial" panose="020B0604020202020204" pitchFamily="34" charset="0"/>
              <a:buChar char="•"/>
            </a:pPr>
            <a:r>
              <a:rPr lang="en-US" sz="1100" dirty="0"/>
              <a:t>You said you are …………</a:t>
            </a:r>
          </a:p>
          <a:p>
            <a:pPr marL="640594" lvl="1" indent="-174708">
              <a:buFont typeface="Arial" panose="020B0604020202020204" pitchFamily="34" charset="0"/>
              <a:buChar char="•"/>
            </a:pPr>
            <a:endParaRPr lang="en-US" sz="1100" dirty="0"/>
          </a:p>
          <a:p>
            <a:pPr marL="174708" indent="-174708">
              <a:buFont typeface="Arial" panose="020B0604020202020204" pitchFamily="34" charset="0"/>
              <a:buChar char="•"/>
            </a:pPr>
            <a:r>
              <a:rPr lang="en-US" sz="1100" b="1" dirty="0"/>
              <a:t>Summarize – Repeat the key points of the conversation from the SPEAKER’S frame of reference, not an interpretation from YOUR viewpoint. </a:t>
            </a:r>
            <a:endParaRPr lang="en-US" sz="1100" dirty="0"/>
          </a:p>
          <a:p>
            <a:pPr marL="640594" lvl="1" indent="-174708">
              <a:buFont typeface="Arial" panose="020B0604020202020204" pitchFamily="34" charset="0"/>
              <a:buChar char="•"/>
            </a:pPr>
            <a:r>
              <a:rPr lang="en-US" sz="1100" dirty="0"/>
              <a:t>The aim of a summary is to review understanding, not to give explanation, to judge, to interpret or provide solutions.</a:t>
            </a:r>
          </a:p>
          <a:p>
            <a:pPr marL="640594" lvl="1" indent="-174708">
              <a:buFont typeface="Arial" panose="020B0604020202020204" pitchFamily="34" charset="0"/>
              <a:buChar char="•"/>
            </a:pPr>
            <a:endParaRPr lang="en-US" sz="1100" dirty="0"/>
          </a:p>
          <a:p>
            <a:r>
              <a:rPr lang="en-US" sz="1100" b="1" dirty="0"/>
              <a:t>Be aware of your own feelings and opinions</a:t>
            </a:r>
            <a:r>
              <a:rPr lang="en-US" sz="1100" dirty="0"/>
              <a:t>.</a:t>
            </a:r>
          </a:p>
          <a:p>
            <a:pPr marL="640594" lvl="1" indent="-174708">
              <a:buFont typeface="Arial" panose="020B0604020202020204" pitchFamily="34" charset="0"/>
              <a:buChar char="•"/>
            </a:pPr>
            <a:r>
              <a:rPr lang="en-US" sz="1100" dirty="0"/>
              <a:t>But leave them out of the conversation</a:t>
            </a:r>
          </a:p>
          <a:p>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35</a:t>
            </a:fld>
            <a:endParaRPr lang="en-US" dirty="0"/>
          </a:p>
        </p:txBody>
      </p:sp>
    </p:spTree>
    <p:extLst>
      <p:ext uri="{BB962C8B-B14F-4D97-AF65-F5344CB8AC3E}">
        <p14:creationId xmlns:p14="http://schemas.microsoft.com/office/powerpoint/2010/main" val="4934149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 Asking open ended questions can also help deepen a conversation.</a:t>
            </a:r>
          </a:p>
          <a:p>
            <a:endParaRPr lang="en-US" sz="1100" dirty="0"/>
          </a:p>
          <a:p>
            <a:r>
              <a:rPr lang="en-US" sz="1100" dirty="0"/>
              <a:t>Review the slide</a:t>
            </a:r>
          </a:p>
          <a:p>
            <a:endParaRPr lang="en-US" sz="1100" dirty="0"/>
          </a:p>
          <a:p>
            <a:r>
              <a:rPr lang="en-US" sz="1100" dirty="0"/>
              <a:t>Be careful of the  question “Why.” It sometimes makes people feel defensive.</a:t>
            </a:r>
          </a:p>
        </p:txBody>
      </p:sp>
      <p:sp>
        <p:nvSpPr>
          <p:cNvPr id="4" name="Slide Number Placeholder 3"/>
          <p:cNvSpPr>
            <a:spLocks noGrp="1"/>
          </p:cNvSpPr>
          <p:nvPr>
            <p:ph type="sldNum" sz="quarter" idx="10"/>
          </p:nvPr>
        </p:nvSpPr>
        <p:spPr/>
        <p:txBody>
          <a:bodyPr/>
          <a:lstStyle/>
          <a:p>
            <a:fld id="{4A0F4221-D011-4C30-AA9B-1FB452B5AB92}" type="slidenum">
              <a:rPr lang="en-US" smtClean="0"/>
              <a:t>36</a:t>
            </a:fld>
            <a:endParaRPr lang="en-US" dirty="0"/>
          </a:p>
        </p:txBody>
      </p:sp>
    </p:spTree>
    <p:extLst>
      <p:ext uri="{BB962C8B-B14F-4D97-AF65-F5344CB8AC3E}">
        <p14:creationId xmlns:p14="http://schemas.microsoft.com/office/powerpoint/2010/main" val="12171743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 Some of you may have already seen this video in other trainings, it is short, funny and SO makes the point.</a:t>
            </a:r>
            <a:endParaRPr lang="en-US" sz="1100" dirty="0"/>
          </a:p>
          <a:p>
            <a:endParaRPr lang="en-US" sz="1100" dirty="0"/>
          </a:p>
          <a:p>
            <a:r>
              <a:rPr lang="en-US" sz="1100" dirty="0"/>
              <a:t>CLICK ON GREEN BOX TO PLAY VIDEO  </a:t>
            </a:r>
          </a:p>
          <a:p>
            <a:r>
              <a:rPr lang="en-US" sz="1100" dirty="0"/>
              <a:t>(YouTube, 1 min. 41 sec. https://www.youtube.com/watch?v=-4EDhdAHrOg)</a:t>
            </a:r>
          </a:p>
          <a:p>
            <a:endParaRPr lang="en-US" sz="1100" dirty="0"/>
          </a:p>
          <a:p>
            <a:r>
              <a:rPr lang="en-US" sz="1100" b="1" i="1" dirty="0"/>
              <a:t>Debrief</a:t>
            </a:r>
          </a:p>
          <a:p>
            <a:r>
              <a:rPr lang="en-US" sz="1100" dirty="0">
                <a:ea typeface="Verdana" panose="020B0604030504040204" pitchFamily="34" charset="0"/>
              </a:rPr>
              <a:t>How many of you have ever been in or witnessed a conversation like this one? </a:t>
            </a:r>
          </a:p>
          <a:p>
            <a:r>
              <a:rPr lang="en-US" sz="1100" dirty="0">
                <a:ea typeface="Verdana" panose="020B0604030504040204" pitchFamily="34" charset="0"/>
              </a:rPr>
              <a:t>What did you get out of that video? </a:t>
            </a:r>
          </a:p>
          <a:p>
            <a:r>
              <a:rPr lang="en-US" sz="1100" dirty="0">
                <a:ea typeface="Verdana" panose="020B0604030504040204" pitchFamily="34" charset="0"/>
              </a:rPr>
              <a:t>What elements that we’ve talked about today did you see in action in that video?</a:t>
            </a:r>
          </a:p>
          <a:p>
            <a:endParaRPr lang="en-US" sz="1100" dirty="0">
              <a:ea typeface="Verdana" panose="020B0604030504040204" pitchFamily="34" charset="0"/>
            </a:endParaRPr>
          </a:p>
          <a:p>
            <a:endParaRPr lang="en-US" sz="1100" dirty="0"/>
          </a:p>
        </p:txBody>
      </p:sp>
      <p:sp>
        <p:nvSpPr>
          <p:cNvPr id="4" name="Slide Number Placeholder 3"/>
          <p:cNvSpPr>
            <a:spLocks noGrp="1"/>
          </p:cNvSpPr>
          <p:nvPr>
            <p:ph type="sldNum" sz="quarter" idx="5"/>
          </p:nvPr>
        </p:nvSpPr>
        <p:spPr/>
        <p:txBody>
          <a:bodyPr/>
          <a:lstStyle/>
          <a:p>
            <a:fld id="{4A0F4221-D011-4C30-AA9B-1FB452B5AB92}" type="slidenum">
              <a:rPr lang="en-US" smtClean="0"/>
              <a:t>37</a:t>
            </a:fld>
            <a:endParaRPr lang="en-US" dirty="0"/>
          </a:p>
        </p:txBody>
      </p:sp>
    </p:spTree>
    <p:extLst>
      <p:ext uri="{BB962C8B-B14F-4D97-AF65-F5344CB8AC3E}">
        <p14:creationId xmlns:p14="http://schemas.microsoft.com/office/powerpoint/2010/main" val="204259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100" dirty="0"/>
              <a:t>This is a good large or small group discussion topic. Give them a few minutes to jot down ideas before discussion starts. </a:t>
            </a:r>
            <a:r>
              <a:rPr lang="en-US" sz="1100" u="sng" dirty="0"/>
              <a:t>ONLINE:</a:t>
            </a:r>
            <a:r>
              <a:rPr lang="en-US" sz="1100" dirty="0"/>
              <a:t> Use a tool like Padlet or </a:t>
            </a:r>
            <a:r>
              <a:rPr lang="en-US" sz="1100" dirty="0" err="1"/>
              <a:t>Mentimeter</a:t>
            </a:r>
            <a:r>
              <a:rPr lang="en-US" sz="1100" dirty="0"/>
              <a:t> so they can see and respond to others’ responses in real time.</a:t>
            </a:r>
          </a:p>
          <a:p>
            <a:endParaRPr lang="en-US" sz="1100" b="1" i="1" dirty="0"/>
          </a:p>
          <a:p>
            <a:r>
              <a:rPr lang="en-US" sz="1100" b="1" dirty="0"/>
              <a:t>While active listening is one of most important things you can offer, what are some other ways it might be appropriate or necessary to help? </a:t>
            </a:r>
          </a:p>
          <a:p>
            <a:endParaRPr lang="en-US" sz="1100" b="1" i="1" dirty="0"/>
          </a:p>
          <a:p>
            <a:r>
              <a:rPr lang="en-US" sz="1100" u="sng" dirty="0"/>
              <a:t>Examples</a:t>
            </a:r>
            <a:r>
              <a:rPr lang="en-US" sz="1100" dirty="0"/>
              <a:t>:  </a:t>
            </a:r>
          </a:p>
          <a:p>
            <a:pPr marL="174708" indent="-174708">
              <a:spcBef>
                <a:spcPts val="408"/>
              </a:spcBef>
              <a:buFont typeface="Arial" panose="020B0604020202020204" pitchFamily="34" charset="0"/>
              <a:buChar char="•"/>
            </a:pPr>
            <a:r>
              <a:rPr lang="en-US" sz="1100" dirty="0"/>
              <a:t>Provide additional support – remind clients about upcoming appointments, what to bring, encourage them to bring a friend/note taker if appropriate (esp. financial, legal meetings).</a:t>
            </a:r>
          </a:p>
          <a:p>
            <a:pPr marL="174708" indent="-174708">
              <a:spcBef>
                <a:spcPts val="408"/>
              </a:spcBef>
              <a:buFont typeface="Arial" panose="020B0604020202020204" pitchFamily="34" charset="0"/>
              <a:buChar char="•"/>
            </a:pPr>
            <a:r>
              <a:rPr lang="en-US" sz="1100" dirty="0"/>
              <a:t>Offer specific kinds of  help. Asking “What can I do to help?” might feel overwhelming to them. </a:t>
            </a:r>
          </a:p>
          <a:p>
            <a:pPr marL="174708" indent="-174708">
              <a:spcBef>
                <a:spcPts val="408"/>
              </a:spcBef>
              <a:buFont typeface="Arial" panose="020B0604020202020204" pitchFamily="34" charset="0"/>
              <a:buChar char="•"/>
            </a:pPr>
            <a:r>
              <a:rPr lang="en-US" sz="1100" dirty="0"/>
              <a:t>Demonstrate respect and care by following up with a phone call, email, or text. (Can really give a boost to people who may be feeling worthless.)</a:t>
            </a:r>
          </a:p>
          <a:p>
            <a:pPr marL="174708" indent="-174708">
              <a:spcBef>
                <a:spcPts val="408"/>
              </a:spcBef>
              <a:buFont typeface="Arial" panose="020B0604020202020204" pitchFamily="34" charset="0"/>
              <a:buChar char="•"/>
            </a:pPr>
            <a:r>
              <a:rPr lang="en-US" sz="1100" dirty="0"/>
              <a:t>Accommodate their schedule (daily or seasonal). </a:t>
            </a:r>
          </a:p>
          <a:p>
            <a:pPr marL="174708" indent="-174708">
              <a:spcBef>
                <a:spcPts val="408"/>
              </a:spcBef>
              <a:buFont typeface="Arial" panose="020B0604020202020204" pitchFamily="34" charset="0"/>
              <a:buChar char="•"/>
            </a:pPr>
            <a:r>
              <a:rPr lang="en-US" sz="1100" dirty="0"/>
              <a:t>Keep their situation confidential (unless there is a moral or legal reason not to). Some people use “dirt” on their friends and neighbors to gain advantage. </a:t>
            </a:r>
          </a:p>
          <a:p>
            <a:pPr marL="174708" indent="-174708">
              <a:spcBef>
                <a:spcPts val="408"/>
              </a:spcBef>
              <a:buFont typeface="Arial" panose="020B0604020202020204" pitchFamily="34" charset="0"/>
              <a:buChar char="•"/>
            </a:pPr>
            <a:r>
              <a:rPr lang="en-US" sz="1100" dirty="0"/>
              <a:t>Listen for techniques covered earlier in the workshop: e.g., de-escalation, empathy.</a:t>
            </a:r>
          </a:p>
          <a:p>
            <a:pPr marL="174708" indent="-174708" defTabSz="931774">
              <a:buFont typeface="Arial" panose="020B0604020202020204" pitchFamily="34" charset="0"/>
              <a:buChar char="•"/>
              <a:defRPr/>
            </a:pPr>
            <a:endParaRPr lang="en-US" sz="1100" dirty="0"/>
          </a:p>
          <a:p>
            <a:r>
              <a:rPr lang="en-US" sz="1100" b="1" i="1" dirty="0"/>
              <a:t>Points to draw out: </a:t>
            </a:r>
          </a:p>
          <a:p>
            <a:pPr marL="174708" indent="-174708">
              <a:buFont typeface="Arial" panose="020B0604020202020204" pitchFamily="34" charset="0"/>
              <a:buChar char="•"/>
            </a:pPr>
            <a:r>
              <a:rPr lang="en-US" sz="1100" dirty="0"/>
              <a:t>“Helping” does not mean fixing their crisis for them: </a:t>
            </a:r>
          </a:p>
          <a:p>
            <a:pPr marL="640594" lvl="1" indent="-174708">
              <a:buFont typeface="Arial" panose="020B0604020202020204" pitchFamily="34" charset="0"/>
              <a:buChar char="•"/>
            </a:pPr>
            <a:r>
              <a:rPr lang="en-US" sz="1100" dirty="0"/>
              <a:t>They have to fix their own. </a:t>
            </a:r>
          </a:p>
          <a:p>
            <a:pPr marL="640594" lvl="1" indent="-174708">
              <a:buFont typeface="Arial" panose="020B0604020202020204" pitchFamily="34" charset="0"/>
              <a:buChar char="•"/>
            </a:pPr>
            <a:r>
              <a:rPr lang="en-US" sz="1100" dirty="0"/>
              <a:t>What you </a:t>
            </a:r>
            <a:r>
              <a:rPr lang="en-US" sz="1100" u="sng" dirty="0"/>
              <a:t>CAN </a:t>
            </a:r>
            <a:r>
              <a:rPr lang="en-US" sz="1100" dirty="0"/>
              <a:t>do is help them find recognize what’s happening and engage their rational thinking (usually emotional takes over).</a:t>
            </a:r>
          </a:p>
          <a:p>
            <a:pPr marL="640594" lvl="1" indent="-174708">
              <a:buFont typeface="Arial" panose="020B0604020202020204" pitchFamily="34" charset="0"/>
              <a:buChar char="•"/>
            </a:pPr>
            <a:r>
              <a:rPr lang="en-US" sz="1100" dirty="0"/>
              <a:t>Help them find other resources they might need (information, professional advice, counseling, doctor, addiction treatment, legal counsel, etc.). </a:t>
            </a:r>
          </a:p>
          <a:p>
            <a:pPr marL="640594" lvl="1" indent="-174708">
              <a:buFont typeface="Arial" panose="020B0604020202020204" pitchFamily="34" charset="0"/>
              <a:buChar char="•"/>
            </a:pPr>
            <a:endParaRPr lang="en-US" sz="1100" dirty="0"/>
          </a:p>
          <a:p>
            <a:endParaRPr lang="en-US" sz="1100" dirty="0"/>
          </a:p>
        </p:txBody>
      </p:sp>
      <p:sp>
        <p:nvSpPr>
          <p:cNvPr id="4" name="Slide Number Placeholder 3"/>
          <p:cNvSpPr>
            <a:spLocks noGrp="1"/>
          </p:cNvSpPr>
          <p:nvPr>
            <p:ph type="sldNum" sz="quarter" idx="5"/>
          </p:nvPr>
        </p:nvSpPr>
        <p:spPr/>
        <p:txBody>
          <a:bodyPr/>
          <a:lstStyle/>
          <a:p>
            <a:fld id="{4A0F4221-D011-4C30-AA9B-1FB452B5AB92}" type="slidenum">
              <a:rPr lang="en-US" smtClean="0"/>
              <a:t>38</a:t>
            </a:fld>
            <a:endParaRPr lang="en-US" dirty="0"/>
          </a:p>
        </p:txBody>
      </p:sp>
    </p:spTree>
    <p:extLst>
      <p:ext uri="{BB962C8B-B14F-4D97-AF65-F5344CB8AC3E}">
        <p14:creationId xmlns:p14="http://schemas.microsoft.com/office/powerpoint/2010/main" val="26340749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There are many excellent resources out there and three are in your packet/on the resource table </a:t>
            </a:r>
            <a:r>
              <a:rPr lang="en-US" sz="1100" dirty="0"/>
              <a:t>ONLINE</a:t>
            </a:r>
            <a:r>
              <a:rPr lang="en-US" sz="1100" u="sng" dirty="0"/>
              <a:t>: </a:t>
            </a:r>
            <a:r>
              <a:rPr lang="en-US" sz="1100" dirty="0"/>
              <a:t>provide hotlinks to the materials in chat.</a:t>
            </a:r>
          </a:p>
          <a:p>
            <a:endParaRPr lang="en-US" sz="1100" dirty="0"/>
          </a:p>
          <a:p>
            <a:r>
              <a:rPr lang="en-US" sz="1100" dirty="0"/>
              <a:t>ONLINE: provide hotlinks to the materials in the chat box</a:t>
            </a:r>
          </a:p>
        </p:txBody>
      </p:sp>
      <p:sp>
        <p:nvSpPr>
          <p:cNvPr id="4" name="Slide Number Placeholder 3"/>
          <p:cNvSpPr>
            <a:spLocks noGrp="1"/>
          </p:cNvSpPr>
          <p:nvPr>
            <p:ph type="sldNum" sz="quarter" idx="10"/>
          </p:nvPr>
        </p:nvSpPr>
        <p:spPr/>
        <p:txBody>
          <a:bodyPr/>
          <a:lstStyle/>
          <a:p>
            <a:fld id="{4A0F4221-D011-4C30-AA9B-1FB452B5AB92}" type="slidenum">
              <a:rPr lang="en-US" smtClean="0"/>
              <a:t>39</a:t>
            </a:fld>
            <a:endParaRPr lang="en-US" dirty="0"/>
          </a:p>
        </p:txBody>
      </p:sp>
    </p:spTree>
    <p:extLst>
      <p:ext uri="{BB962C8B-B14F-4D97-AF65-F5344CB8AC3E}">
        <p14:creationId xmlns:p14="http://schemas.microsoft.com/office/powerpoint/2010/main" val="1165203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your organization to this nondiscrimination clause, if applicable. </a:t>
            </a:r>
          </a:p>
        </p:txBody>
      </p:sp>
      <p:sp>
        <p:nvSpPr>
          <p:cNvPr id="4" name="Slide Number Placeholder 3"/>
          <p:cNvSpPr>
            <a:spLocks noGrp="1"/>
          </p:cNvSpPr>
          <p:nvPr>
            <p:ph type="sldNum" sz="quarter" idx="10"/>
          </p:nvPr>
        </p:nvSpPr>
        <p:spPr/>
        <p:txBody>
          <a:bodyPr/>
          <a:lstStyle/>
          <a:p>
            <a:fld id="{4A0F4221-D011-4C30-AA9B-1FB452B5AB92}" type="slidenum">
              <a:rPr lang="en-US" smtClean="0"/>
              <a:t>4</a:t>
            </a:fld>
            <a:endParaRPr lang="en-US" dirty="0"/>
          </a:p>
        </p:txBody>
      </p:sp>
    </p:spTree>
    <p:extLst>
      <p:ext uri="{BB962C8B-B14F-4D97-AF65-F5344CB8AC3E}">
        <p14:creationId xmlns:p14="http://schemas.microsoft.com/office/powerpoint/2010/main" val="14151137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This is a powerful exercise if you are doing a geographically local/regional workshop. If they are from a large area or statewide, divide participants into regional groups (or regional online meeting rooms). </a:t>
            </a:r>
          </a:p>
          <a:p>
            <a:endParaRPr lang="en-US" sz="1100" b="1" i="1" dirty="0"/>
          </a:p>
          <a:p>
            <a:r>
              <a:rPr lang="en-US" sz="1100" b="1" dirty="0"/>
              <a:t>There are also resources in our communities. Sometimes, depending on the situation, the person you’re with may need a resource that is beyond what you’re familiar with. So, we’re going to pool our experience do an exercise that maps these. </a:t>
            </a:r>
          </a:p>
          <a:p>
            <a:endParaRPr lang="en-US" sz="1100" b="1" i="1" dirty="0"/>
          </a:p>
          <a:p>
            <a:pPr marL="174708" indent="-174708" defTabSz="931774">
              <a:buFont typeface="Arial" panose="020B0604020202020204" pitchFamily="34" charset="0"/>
              <a:buChar char="•"/>
              <a:defRPr/>
            </a:pPr>
            <a:endParaRPr lang="en-US" sz="1100" b="1" dirty="0"/>
          </a:p>
        </p:txBody>
      </p:sp>
      <p:sp>
        <p:nvSpPr>
          <p:cNvPr id="4" name="Slide Number Placeholder 3"/>
          <p:cNvSpPr>
            <a:spLocks noGrp="1"/>
          </p:cNvSpPr>
          <p:nvPr>
            <p:ph type="sldNum" sz="quarter" idx="10"/>
          </p:nvPr>
        </p:nvSpPr>
        <p:spPr/>
        <p:txBody>
          <a:bodyPr/>
          <a:lstStyle/>
          <a:p>
            <a:fld id="{4A0F4221-D011-4C30-AA9B-1FB452B5AB92}" type="slidenum">
              <a:rPr lang="en-US" smtClean="0"/>
              <a:t>40</a:t>
            </a:fld>
            <a:endParaRPr lang="en-US" dirty="0"/>
          </a:p>
        </p:txBody>
      </p:sp>
    </p:spTree>
    <p:extLst>
      <p:ext uri="{BB962C8B-B14F-4D97-AF65-F5344CB8AC3E}">
        <p14:creationId xmlns:p14="http://schemas.microsoft.com/office/powerpoint/2010/main" val="20402404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u="sng" dirty="0"/>
              <a:t>IN PERSON</a:t>
            </a:r>
          </a:p>
          <a:p>
            <a:pPr marL="174708" indent="-174708" defTabSz="931774">
              <a:buFont typeface="Arial" panose="020B0604020202020204" pitchFamily="34" charset="0"/>
              <a:buChar char="•"/>
              <a:defRPr/>
            </a:pPr>
            <a:r>
              <a:rPr lang="en-US" sz="1100" dirty="0"/>
              <a:t>Individually on separate Post-its, list up to three resources YOU recommend– include the name of the person or organization, any additional contact information you have and WHY you recommend them. (Write only one recommendation per post it.)   </a:t>
            </a:r>
          </a:p>
          <a:p>
            <a:pPr marL="174708" indent="-174708" defTabSz="931774">
              <a:buFont typeface="Arial" panose="020B0604020202020204" pitchFamily="34" charset="0"/>
              <a:buChar char="•"/>
              <a:defRPr/>
            </a:pPr>
            <a:endParaRPr lang="en-US" sz="1100" dirty="0"/>
          </a:p>
          <a:p>
            <a:pPr marL="174708" indent="-174708" defTabSz="931774">
              <a:buFont typeface="Arial" panose="020B0604020202020204" pitchFamily="34" charset="0"/>
              <a:buChar char="•"/>
              <a:defRPr/>
            </a:pPr>
            <a:r>
              <a:rPr lang="en-US" sz="1100" dirty="0"/>
              <a:t>Allow five minutes.</a:t>
            </a:r>
          </a:p>
          <a:p>
            <a:pPr marL="640594" lvl="1" indent="-174708" defTabSz="931774">
              <a:buFont typeface="Arial" panose="020B0604020202020204" pitchFamily="34" charset="0"/>
              <a:buChar char="•"/>
              <a:defRPr/>
            </a:pPr>
            <a:r>
              <a:rPr lang="en-US" sz="1100" dirty="0"/>
              <a:t>Emphasize “resources </a:t>
            </a:r>
            <a:r>
              <a:rPr lang="en-US" sz="1100" u="sng" dirty="0"/>
              <a:t>you</a:t>
            </a:r>
            <a:r>
              <a:rPr lang="en-US" sz="1100" b="1" dirty="0"/>
              <a:t> </a:t>
            </a:r>
            <a:r>
              <a:rPr lang="en-US" sz="1100" dirty="0"/>
              <a:t>recommend” and “</a:t>
            </a:r>
            <a:r>
              <a:rPr lang="en-US" sz="1100" u="sng" dirty="0"/>
              <a:t>why</a:t>
            </a:r>
            <a:r>
              <a:rPr lang="en-US" sz="1100" dirty="0"/>
              <a:t> you recommend”</a:t>
            </a:r>
          </a:p>
          <a:p>
            <a:pPr marL="465887" lvl="1" defTabSz="931774">
              <a:defRPr/>
            </a:pPr>
            <a:endParaRPr lang="en-US" sz="1100" dirty="0"/>
          </a:p>
          <a:p>
            <a:pPr marL="174708" indent="-174708" defTabSz="931774">
              <a:buFont typeface="Arial" panose="020B0604020202020204" pitchFamily="34" charset="0"/>
              <a:buChar char="•"/>
              <a:defRPr/>
            </a:pPr>
            <a:r>
              <a:rPr lang="en-US" sz="1100" dirty="0"/>
              <a:t>While they do this, you put category signs on the walls around the room. </a:t>
            </a:r>
          </a:p>
          <a:p>
            <a:pPr marL="640594" lvl="1" indent="-174708" defTabSz="931774">
              <a:buFont typeface="Arial" panose="020B0604020202020204" pitchFamily="34" charset="0"/>
              <a:buChar char="•"/>
              <a:defRPr/>
            </a:pPr>
            <a:endParaRPr lang="en-US" sz="1100" dirty="0"/>
          </a:p>
          <a:p>
            <a:pPr marL="174708" indent="-174708">
              <a:buFont typeface="Arial" panose="020B0604020202020204" pitchFamily="34" charset="0"/>
              <a:buChar char="•"/>
            </a:pPr>
            <a:r>
              <a:rPr lang="en-US" sz="1100" dirty="0"/>
              <a:t>Each person should next take their Post-it note and place it on the corresponding category </a:t>
            </a:r>
          </a:p>
          <a:p>
            <a:pPr marL="465887" lvl="1"/>
            <a:r>
              <a:rPr lang="en-US" sz="1100" i="1" dirty="0"/>
              <a:t>NOTE: some suggested resources may fit into several categories; place in the BEST one.</a:t>
            </a:r>
          </a:p>
          <a:p>
            <a:pPr marL="174708" indent="-174708">
              <a:buFont typeface="Arial" panose="020B0604020202020204" pitchFamily="34" charset="0"/>
              <a:buChar char="•"/>
            </a:pPr>
            <a:endParaRPr lang="en-US" sz="1100" dirty="0"/>
          </a:p>
          <a:p>
            <a:r>
              <a:rPr lang="en-US" sz="1100" u="sng" dirty="0"/>
              <a:t>ONLINE:</a:t>
            </a:r>
            <a:r>
              <a:rPr lang="en-US" sz="1100" dirty="0"/>
              <a:t> you might us an interactive tool like </a:t>
            </a:r>
            <a:r>
              <a:rPr lang="en-US" sz="1100" dirty="0" err="1"/>
              <a:t>PollEverywhere</a:t>
            </a:r>
            <a:r>
              <a:rPr lang="en-US" sz="1100" dirty="0"/>
              <a:t> or Padlet (shelf option)</a:t>
            </a:r>
          </a:p>
          <a:p>
            <a:endParaRPr lang="en-US" sz="1100" b="1" dirty="0"/>
          </a:p>
          <a:p>
            <a:endParaRPr lang="en-US" sz="1100" dirty="0"/>
          </a:p>
          <a:p>
            <a:r>
              <a:rPr lang="en-US" sz="1100" i="1" dirty="0"/>
              <a:t>NOTE: We strongly recommend you have a plan for compiling and sharing the resources with participants after the workshop.</a:t>
            </a:r>
            <a:r>
              <a:rPr lang="en-US" sz="1100" b="1" i="1" dirty="0"/>
              <a:t> </a:t>
            </a:r>
          </a:p>
        </p:txBody>
      </p:sp>
      <p:sp>
        <p:nvSpPr>
          <p:cNvPr id="4" name="Slide Number Placeholder 3"/>
          <p:cNvSpPr>
            <a:spLocks noGrp="1"/>
          </p:cNvSpPr>
          <p:nvPr>
            <p:ph type="sldNum" sz="quarter" idx="10"/>
          </p:nvPr>
        </p:nvSpPr>
        <p:spPr/>
        <p:txBody>
          <a:bodyPr/>
          <a:lstStyle/>
          <a:p>
            <a:fld id="{4A0F4221-D011-4C30-AA9B-1FB452B5AB92}" type="slidenum">
              <a:rPr lang="en-US" smtClean="0"/>
              <a:t>41</a:t>
            </a:fld>
            <a:endParaRPr lang="en-US" dirty="0"/>
          </a:p>
        </p:txBody>
      </p:sp>
    </p:spTree>
    <p:extLst>
      <p:ext uri="{BB962C8B-B14F-4D97-AF65-F5344CB8AC3E}">
        <p14:creationId xmlns:p14="http://schemas.microsoft.com/office/powerpoint/2010/main" val="6748281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anose="020B0604020202020204" pitchFamily="34" charset="0"/>
              <a:buChar char="•"/>
              <a:defRPr/>
            </a:pPr>
            <a:r>
              <a:rPr lang="en-US" dirty="0">
                <a:solidFill>
                  <a:prstClr val="black"/>
                </a:solidFill>
              </a:rPr>
              <a:t>Everyone should select one resources category to work with. Walk over to it [or split out into online breakout rooms], and review the post it notes in your category, eliminate duplication. Discuss what is missing and add any new suggestions.</a:t>
            </a:r>
          </a:p>
          <a:p>
            <a:pPr marL="174708" indent="-174708" defTabSz="931774">
              <a:buFont typeface="Arial" panose="020B0604020202020204" pitchFamily="34" charset="0"/>
              <a:buChar char="•"/>
              <a:defRPr/>
            </a:pPr>
            <a:endParaRPr lang="en-US" dirty="0">
              <a:solidFill>
                <a:prstClr val="black"/>
              </a:solidFill>
            </a:endParaRPr>
          </a:p>
          <a:p>
            <a:pPr marL="174708" indent="-174708" defTabSz="931774">
              <a:buFont typeface="Arial" panose="020B0604020202020204" pitchFamily="34" charset="0"/>
              <a:buChar char="•"/>
              <a:defRPr/>
            </a:pPr>
            <a:r>
              <a:rPr lang="en-US" dirty="0">
                <a:solidFill>
                  <a:prstClr val="black"/>
                </a:solidFill>
              </a:rPr>
              <a:t>Reassemble large group. One person from each breakout group should quickly present the resources and ask for any additional suggestions. </a:t>
            </a:r>
          </a:p>
          <a:p>
            <a:pPr marL="174708" indent="-174708" defTabSz="931774">
              <a:buFont typeface="Arial" panose="020B0604020202020204" pitchFamily="34" charset="0"/>
              <a:buChar char="•"/>
              <a:defRPr/>
            </a:pPr>
            <a:endParaRPr lang="en-US" dirty="0">
              <a:solidFill>
                <a:prstClr val="black"/>
              </a:solidFill>
            </a:endParaRPr>
          </a:p>
          <a:p>
            <a:pPr marL="174708" indent="-174708" defTabSz="931774">
              <a:buFont typeface="Arial" panose="020B0604020202020204" pitchFamily="34" charset="0"/>
              <a:buChar char="•"/>
              <a:defRPr/>
            </a:pPr>
            <a:r>
              <a:rPr lang="en-US" dirty="0">
                <a:solidFill>
                  <a:prstClr val="black"/>
                </a:solidFill>
              </a:rPr>
              <a:t>As a group, reflect on what’s missing and, if appropriate, ask key participants to describe some of the key resources that are posted (FBM, Mental health crisis teams, mental health clinics, favorite pastor, whatever). </a:t>
            </a:r>
          </a:p>
          <a:p>
            <a:pPr defTabSz="931774">
              <a:defRPr/>
            </a:pPr>
            <a:endParaRPr lang="en-US" dirty="0">
              <a:solidFill>
                <a:prstClr val="black"/>
              </a:solidFill>
            </a:endParaRPr>
          </a:p>
          <a:p>
            <a:pPr defTabSz="931774">
              <a:defRPr/>
            </a:pPr>
            <a:r>
              <a:rPr lang="en-US" dirty="0">
                <a:solidFill>
                  <a:prstClr val="black"/>
                </a:solidFill>
              </a:rPr>
              <a:t>Encourage people to take pictures of the sheets before they go. </a:t>
            </a:r>
            <a:r>
              <a:rPr lang="en-US" b="1" i="1" dirty="0">
                <a:solidFill>
                  <a:prstClr val="black"/>
                </a:solidFill>
              </a:rPr>
              <a:t>We also recommend you have A PLAN FOR COMPLINING AND SHARING THE RESOUCES quickly after the meeting (e.g. Word or Excel document)</a:t>
            </a:r>
          </a:p>
          <a:p>
            <a:endParaRPr lang="en-US" dirty="0"/>
          </a:p>
        </p:txBody>
      </p:sp>
      <p:sp>
        <p:nvSpPr>
          <p:cNvPr id="4" name="Slide Number Placeholder 3"/>
          <p:cNvSpPr>
            <a:spLocks noGrp="1"/>
          </p:cNvSpPr>
          <p:nvPr>
            <p:ph type="sldNum" sz="quarter" idx="5"/>
          </p:nvPr>
        </p:nvSpPr>
        <p:spPr/>
        <p:txBody>
          <a:bodyPr/>
          <a:lstStyle/>
          <a:p>
            <a:fld id="{4A0F4221-D011-4C30-AA9B-1FB452B5AB92}" type="slidenum">
              <a:rPr lang="en-US" smtClean="0"/>
              <a:t>42</a:t>
            </a:fld>
            <a:endParaRPr lang="en-US" dirty="0"/>
          </a:p>
        </p:txBody>
      </p:sp>
    </p:spTree>
    <p:extLst>
      <p:ext uri="{BB962C8B-B14F-4D97-AF65-F5344CB8AC3E}">
        <p14:creationId xmlns:p14="http://schemas.microsoft.com/office/powerpoint/2010/main" val="40637644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 Instead of me reviewing what we covered today, I’d like you to do it. Let me hear something you learned, got fresh insight on, or are taking away with you.</a:t>
            </a:r>
          </a:p>
          <a:p>
            <a:endParaRPr lang="en-US" sz="1100" b="1" i="1" dirty="0"/>
          </a:p>
          <a:p>
            <a:r>
              <a:rPr lang="en-US" sz="1100" u="sng" dirty="0"/>
              <a:t>ONLINE:</a:t>
            </a:r>
            <a:r>
              <a:rPr lang="en-US" sz="1100" dirty="0"/>
              <a:t> use chat box</a:t>
            </a:r>
          </a:p>
          <a:p>
            <a:endParaRPr lang="en-US" sz="1100" dirty="0"/>
          </a:p>
          <a:p>
            <a:r>
              <a:rPr lang="en-US" sz="1100" b="1" dirty="0"/>
              <a:t>What are some reasons farming is a stressful profession? </a:t>
            </a:r>
          </a:p>
          <a:p>
            <a:pPr defTabSz="931774">
              <a:defRPr/>
            </a:pPr>
            <a:r>
              <a:rPr lang="en-US" sz="1100" dirty="0"/>
              <a:t> Listen for:</a:t>
            </a:r>
          </a:p>
          <a:p>
            <a:pPr marL="640594" lvl="1" indent="-174708" defTabSz="931774">
              <a:buFont typeface="Arial" panose="020B0604020202020204" pitchFamily="34" charset="0"/>
              <a:buChar char="•"/>
              <a:defRPr/>
            </a:pPr>
            <a:r>
              <a:rPr lang="en-US" sz="1100" dirty="0"/>
              <a:t>Weather, commodity prices, input prices</a:t>
            </a:r>
          </a:p>
          <a:p>
            <a:pPr marL="640594" lvl="1" indent="-174708" defTabSz="931774">
              <a:buFont typeface="Arial" panose="020B0604020202020204" pitchFamily="34" charset="0"/>
              <a:buChar char="•"/>
              <a:defRPr/>
            </a:pPr>
            <a:r>
              <a:rPr lang="en-US" sz="1100" dirty="0"/>
              <a:t>Economics of farming are tough</a:t>
            </a:r>
          </a:p>
          <a:p>
            <a:pPr marL="640594" lvl="1" indent="-174708" defTabSz="931774">
              <a:buFont typeface="Arial" panose="020B0604020202020204" pitchFamily="34" charset="0"/>
              <a:buChar char="•"/>
              <a:defRPr/>
            </a:pPr>
            <a:r>
              <a:rPr lang="en-US" sz="1100" dirty="0"/>
              <a:t>Farmers tend NOT to seek help for stress and depression– for many reasons – pride, don’t know where to go, have never asked for help before, no access to help</a:t>
            </a:r>
          </a:p>
          <a:p>
            <a:pPr marL="174708" indent="-174708">
              <a:buFont typeface="Arial" panose="020B0604020202020204" pitchFamily="34" charset="0"/>
              <a:buChar char="•"/>
            </a:pPr>
            <a:endParaRPr lang="en-US" sz="1100" dirty="0"/>
          </a:p>
          <a:p>
            <a:r>
              <a:rPr lang="en-US" sz="1100" b="1" dirty="0"/>
              <a:t>What are some signs of stress?</a:t>
            </a:r>
          </a:p>
          <a:p>
            <a:r>
              <a:rPr lang="en-US" sz="1100" dirty="0"/>
              <a:t>Listen for examples of</a:t>
            </a:r>
          </a:p>
          <a:p>
            <a:pPr marL="757066" lvl="1" indent="-291179">
              <a:buFont typeface="Arial" panose="020B0604020202020204" pitchFamily="34" charset="0"/>
              <a:buChar char="•"/>
            </a:pPr>
            <a:r>
              <a:rPr lang="en-US" sz="1100" dirty="0">
                <a:ea typeface="Verdana" panose="020B0604030504040204" pitchFamily="34" charset="0"/>
              </a:rPr>
              <a:t>Physical</a:t>
            </a:r>
          </a:p>
          <a:p>
            <a:pPr marL="757066" lvl="1" indent="-291179">
              <a:buFont typeface="Arial" panose="020B0604020202020204" pitchFamily="34" charset="0"/>
              <a:buChar char="•"/>
            </a:pPr>
            <a:r>
              <a:rPr lang="en-US" sz="1100" dirty="0">
                <a:ea typeface="Verdana" panose="020B0604030504040204" pitchFamily="34" charset="0"/>
              </a:rPr>
              <a:t>Mental</a:t>
            </a:r>
          </a:p>
          <a:p>
            <a:pPr marL="757066" lvl="1" indent="-291179">
              <a:buFont typeface="Arial" panose="020B0604020202020204" pitchFamily="34" charset="0"/>
              <a:buChar char="•"/>
            </a:pPr>
            <a:r>
              <a:rPr lang="en-US" sz="1100" dirty="0">
                <a:ea typeface="Verdana" panose="020B0604030504040204" pitchFamily="34" charset="0"/>
              </a:rPr>
              <a:t>Emotional</a:t>
            </a:r>
          </a:p>
          <a:p>
            <a:pPr marL="757066" lvl="1" indent="-291179">
              <a:buFont typeface="Arial" panose="020B0604020202020204" pitchFamily="34" charset="0"/>
              <a:buChar char="•"/>
            </a:pPr>
            <a:r>
              <a:rPr lang="en-US" sz="1100" dirty="0">
                <a:ea typeface="Verdana" panose="020B0604030504040204" pitchFamily="34" charset="0"/>
              </a:rPr>
              <a:t>Behavioral</a:t>
            </a:r>
          </a:p>
          <a:p>
            <a:pPr marL="757066" lvl="1" indent="-291179">
              <a:buFont typeface="Arial" panose="020B0604020202020204" pitchFamily="34" charset="0"/>
              <a:buChar char="•"/>
            </a:pPr>
            <a:r>
              <a:rPr lang="en-US" sz="1100" dirty="0">
                <a:ea typeface="Verdana" panose="020B0604030504040204" pitchFamily="34" charset="0"/>
              </a:rPr>
              <a:t>Social</a:t>
            </a:r>
            <a:endParaRPr lang="en-US" sz="1100" dirty="0"/>
          </a:p>
          <a:p>
            <a:endParaRPr lang="en-US" sz="1100" dirty="0"/>
          </a:p>
          <a:p>
            <a:r>
              <a:rPr lang="en-US" sz="1100" b="1" dirty="0"/>
              <a:t>What are some keys to active listening?</a:t>
            </a:r>
          </a:p>
          <a:p>
            <a:r>
              <a:rPr lang="en-US" sz="1100" dirty="0"/>
              <a:t>Listen for:</a:t>
            </a:r>
          </a:p>
          <a:p>
            <a:pPr marL="640594" lvl="1" indent="-174708">
              <a:buFont typeface="Arial" panose="020B0604020202020204" pitchFamily="34" charset="0"/>
              <a:buChar char="•"/>
            </a:pPr>
            <a:r>
              <a:rPr lang="en-US" sz="1100" dirty="0"/>
              <a:t>Nonjudgmental</a:t>
            </a:r>
          </a:p>
          <a:p>
            <a:pPr marL="640594" lvl="1" indent="-174708">
              <a:buFont typeface="Arial" panose="020B0604020202020204" pitchFamily="34" charset="0"/>
              <a:buChar char="•"/>
            </a:pPr>
            <a:r>
              <a:rPr lang="en-US" sz="1100" dirty="0"/>
              <a:t>Empathy vs sympathy</a:t>
            </a:r>
          </a:p>
          <a:p>
            <a:pPr marL="640594" lvl="1" indent="-174708">
              <a:buFont typeface="Arial" panose="020B0604020202020204" pitchFamily="34" charset="0"/>
              <a:buChar char="•"/>
            </a:pPr>
            <a:r>
              <a:rPr lang="en-US" sz="1100" dirty="0"/>
              <a:t>Paraphrasing</a:t>
            </a:r>
          </a:p>
          <a:p>
            <a:pPr marL="640594" lvl="1" indent="-174708">
              <a:buFont typeface="Arial" panose="020B0604020202020204" pitchFamily="34" charset="0"/>
              <a:buChar char="•"/>
            </a:pPr>
            <a:r>
              <a:rPr lang="en-US" sz="1100" dirty="0"/>
              <a:t>Mirroring</a:t>
            </a:r>
          </a:p>
          <a:p>
            <a:pPr marL="640594" lvl="1" indent="-174708">
              <a:buFont typeface="Arial" panose="020B0604020202020204" pitchFamily="34" charset="0"/>
              <a:buChar char="•"/>
            </a:pPr>
            <a:r>
              <a:rPr lang="en-US" sz="1100" dirty="0"/>
              <a:t>Emotional labeling</a:t>
            </a:r>
          </a:p>
          <a:p>
            <a:pPr marL="640594" lvl="1" indent="-174708">
              <a:buFont typeface="Arial" panose="020B0604020202020204" pitchFamily="34" charset="0"/>
              <a:buChar char="•"/>
            </a:pPr>
            <a:r>
              <a:rPr lang="en-US" sz="1100" dirty="0"/>
              <a:t>Open ended questions</a:t>
            </a:r>
          </a:p>
          <a:p>
            <a:pPr marL="640594" lvl="1" indent="-174708">
              <a:buFont typeface="Arial" panose="020B0604020202020204" pitchFamily="34" charset="0"/>
              <a:buChar char="•"/>
            </a:pPr>
            <a:endParaRPr lang="en-US" sz="1100" i="1" dirty="0"/>
          </a:p>
          <a:p>
            <a:r>
              <a:rPr lang="en-US" sz="1100" b="1" dirty="0"/>
              <a:t>What are some personal safety practices you will keep in mind? </a:t>
            </a:r>
          </a:p>
          <a:p>
            <a:r>
              <a:rPr lang="en-US" sz="1100" dirty="0"/>
              <a:t>How and when to take care of yourself</a:t>
            </a:r>
          </a:p>
          <a:p>
            <a:pPr marL="174708" indent="-174708">
              <a:buFont typeface="Arial" panose="020B0604020202020204" pitchFamily="34" charset="0"/>
              <a:buChar char="•"/>
            </a:pPr>
            <a:endParaRPr lang="en-US" sz="1100" dirty="0"/>
          </a:p>
          <a:p>
            <a:r>
              <a:rPr lang="en-US" sz="1100" b="1" dirty="0"/>
              <a:t>What’s one Community Resources you didn’t know about before?</a:t>
            </a:r>
          </a:p>
          <a:p>
            <a:r>
              <a:rPr lang="en-US" sz="1100" i="1" dirty="0"/>
              <a:t>NOTE:  Here is another chance to explain your follow up plan for this.</a:t>
            </a:r>
          </a:p>
          <a:p>
            <a:endParaRPr lang="en-US" sz="1100" dirty="0"/>
          </a:p>
          <a:p>
            <a:r>
              <a:rPr lang="en-US" sz="1100" b="1" dirty="0"/>
              <a:t> Clearly, you all pass!  </a:t>
            </a:r>
            <a:endParaRPr lang="en-US" sz="1100" dirty="0"/>
          </a:p>
        </p:txBody>
      </p:sp>
      <p:sp>
        <p:nvSpPr>
          <p:cNvPr id="4" name="Slide Number Placeholder 3"/>
          <p:cNvSpPr>
            <a:spLocks noGrp="1"/>
          </p:cNvSpPr>
          <p:nvPr>
            <p:ph type="sldNum" sz="quarter" idx="10"/>
          </p:nvPr>
        </p:nvSpPr>
        <p:spPr/>
        <p:txBody>
          <a:bodyPr/>
          <a:lstStyle/>
          <a:p>
            <a:fld id="{4A0F4221-D011-4C30-AA9B-1FB452B5AB92}" type="slidenum">
              <a:rPr lang="en-US" smtClean="0"/>
              <a:t>43</a:t>
            </a:fld>
            <a:endParaRPr lang="en-US" dirty="0"/>
          </a:p>
        </p:txBody>
      </p:sp>
    </p:spTree>
    <p:extLst>
      <p:ext uri="{BB962C8B-B14F-4D97-AF65-F5344CB8AC3E}">
        <p14:creationId xmlns:p14="http://schemas.microsoft.com/office/powerpoint/2010/main" val="36277903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Add presenter info to this slide.</a:t>
            </a:r>
          </a:p>
          <a:p>
            <a:endParaRPr lang="en-US" b="1" i="1"/>
          </a:p>
          <a:p>
            <a:r>
              <a:rPr lang="en-US" b="1" i="1"/>
              <a:t>Take </a:t>
            </a:r>
            <a:r>
              <a:rPr lang="en-US" b="1" i="1" dirty="0"/>
              <a:t>questions </a:t>
            </a:r>
            <a:r>
              <a:rPr lang="en-US" b="1" i="1" u="sng" dirty="0"/>
              <a:t>or</a:t>
            </a:r>
            <a:r>
              <a:rPr lang="en-US" b="1" i="1" dirty="0"/>
              <a:t> end workshop and invite participants to stay after for Q&amp;A. </a:t>
            </a:r>
            <a:endParaRPr lang="en-US" dirty="0"/>
          </a:p>
          <a:p>
            <a:endParaRPr lang="en-US" dirty="0">
              <a:highlight>
                <a:srgbClr val="FFFF00"/>
              </a:highlight>
            </a:endParaRPr>
          </a:p>
          <a:p>
            <a:r>
              <a:rPr lang="en-US" b="1" i="1" dirty="0">
                <a:highlight>
                  <a:srgbClr val="FFFF00"/>
                </a:highlight>
              </a:rPr>
              <a:t>TELL THEM </a:t>
            </a:r>
            <a:r>
              <a:rPr lang="en-US" dirty="0">
                <a:highlight>
                  <a:srgbClr val="FFFF00"/>
                </a:highlight>
              </a:rPr>
              <a:t>about any evaluation plan</a:t>
            </a:r>
            <a:r>
              <a:rPr lang="en-US" dirty="0"/>
              <a:t>. We recommend a short, simple (&lt;10Q) in person or online survey using something like Survey Monkey. </a:t>
            </a:r>
          </a:p>
          <a:p>
            <a:endParaRPr lang="en-US" dirty="0"/>
          </a:p>
          <a:p>
            <a:r>
              <a:rPr lang="en-US" dirty="0"/>
              <a:t>Thank you for coming. Goodbye!</a:t>
            </a:r>
          </a:p>
        </p:txBody>
      </p:sp>
      <p:sp>
        <p:nvSpPr>
          <p:cNvPr id="4" name="Slide Number Placeholder 3"/>
          <p:cNvSpPr>
            <a:spLocks noGrp="1"/>
          </p:cNvSpPr>
          <p:nvPr>
            <p:ph type="sldNum" sz="quarter" idx="10"/>
          </p:nvPr>
        </p:nvSpPr>
        <p:spPr/>
        <p:txBody>
          <a:bodyPr/>
          <a:lstStyle/>
          <a:p>
            <a:pPr defTabSz="465887">
              <a:defRPr/>
            </a:pPr>
            <a:fld id="{4A0F4221-D011-4C30-AA9B-1FB452B5AB92}" type="slidenum">
              <a:rPr lang="en-US">
                <a:solidFill>
                  <a:prstClr val="black"/>
                </a:solidFill>
                <a:latin typeface="Calibri" panose="020F0502020204030204"/>
              </a:rPr>
              <a:pPr defTabSz="465887">
                <a:defRPr/>
              </a:pPr>
              <a:t>44</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1764769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Presenters introduce themselves</a:t>
            </a:r>
          </a:p>
          <a:p>
            <a:r>
              <a:rPr lang="en-US" dirty="0"/>
              <a:t> </a:t>
            </a:r>
          </a:p>
          <a:p>
            <a:r>
              <a:rPr lang="en-US" dirty="0"/>
              <a:t>This slide is blank so you can customize w/ presenters and any sponsors</a:t>
            </a:r>
          </a:p>
        </p:txBody>
      </p:sp>
      <p:sp>
        <p:nvSpPr>
          <p:cNvPr id="4" name="Slide Number Placeholder 3"/>
          <p:cNvSpPr>
            <a:spLocks noGrp="1"/>
          </p:cNvSpPr>
          <p:nvPr>
            <p:ph type="sldNum" sz="quarter" idx="10"/>
          </p:nvPr>
        </p:nvSpPr>
        <p:spPr/>
        <p:txBody>
          <a:bodyPr/>
          <a:lstStyle/>
          <a:p>
            <a:fld id="{4A0F4221-D011-4C30-AA9B-1FB452B5AB92}" type="slidenum">
              <a:rPr lang="en-US" smtClean="0"/>
              <a:t>5</a:t>
            </a:fld>
            <a:endParaRPr lang="en-US" dirty="0"/>
          </a:p>
        </p:txBody>
      </p:sp>
    </p:spTree>
    <p:extLst>
      <p:ext uri="{BB962C8B-B14F-4D97-AF65-F5344CB8AC3E}">
        <p14:creationId xmlns:p14="http://schemas.microsoft.com/office/powerpoint/2010/main" val="1461979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participants introduce themselves </a:t>
            </a:r>
            <a:r>
              <a:rPr lang="en-US" u="sng" dirty="0"/>
              <a:t>ONLINE:</a:t>
            </a:r>
            <a:r>
              <a:rPr lang="en-US" u="none" dirty="0"/>
              <a:t> </a:t>
            </a:r>
            <a:r>
              <a:rPr lang="en-US" dirty="0"/>
              <a:t>use chat box for this and spend a little time going through peoples’ answers</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b="1" dirty="0"/>
              <a:t>If group is 25 or fewer, </a:t>
            </a:r>
            <a:r>
              <a:rPr lang="en-US" b="0" dirty="0"/>
              <a:t>ask</a:t>
            </a:r>
            <a:r>
              <a:rPr lang="en-US" dirty="0"/>
              <a:t> each participant share first name and their connection to farming.</a:t>
            </a:r>
          </a:p>
          <a:p>
            <a:pPr marL="174708" indent="-174708">
              <a:buFont typeface="Arial" panose="020B0604020202020204" pitchFamily="34" charset="0"/>
              <a:buChar char="•"/>
            </a:pPr>
            <a:endParaRPr lang="en-US" dirty="0"/>
          </a:p>
          <a:p>
            <a:pPr marL="174708" indent="-174708">
              <a:buFont typeface="Arial" panose="020B0604020202020204" pitchFamily="34" charset="0"/>
              <a:buChar char="•"/>
            </a:pPr>
            <a:r>
              <a:rPr lang="en-US" b="1" dirty="0"/>
              <a:t>If the group is greater than 25</a:t>
            </a:r>
            <a:r>
              <a:rPr lang="en-US" dirty="0"/>
              <a:t>, ask participants turn to three people around them and introduce themselves.</a:t>
            </a:r>
          </a:p>
          <a:p>
            <a:pPr marL="174708" indent="-174708">
              <a:buFont typeface="Arial" panose="020B0604020202020204" pitchFamily="34" charset="0"/>
              <a:buChar char="•"/>
            </a:pPr>
            <a:endParaRPr lang="en-US" dirty="0"/>
          </a:p>
          <a:p>
            <a:r>
              <a:rPr lang="en-US" b="1" i="1" dirty="0"/>
              <a:t>TIP:  Call attention to the diversity in the room – likely you will have variety of ages, backgrounds, professions.</a:t>
            </a:r>
          </a:p>
          <a:p>
            <a:endParaRPr lang="en-US" u="sng" dirty="0"/>
          </a:p>
          <a:p>
            <a:pPr marL="465887" lvl="1"/>
            <a:r>
              <a:rPr lang="en-US" u="none" dirty="0"/>
              <a:t>*People from many professions interact with farmers but in different ways. </a:t>
            </a:r>
          </a:p>
          <a:p>
            <a:pPr marL="465887" lvl="1"/>
            <a:r>
              <a:rPr lang="en-US" u="none" dirty="0"/>
              <a:t>*</a:t>
            </a:r>
            <a:r>
              <a:rPr lang="en-US" dirty="0"/>
              <a:t>Some will have a lot of practical farming experience/background, others won’t. Some will have counseling or mental health background, others won’t. </a:t>
            </a:r>
          </a:p>
        </p:txBody>
      </p:sp>
      <p:sp>
        <p:nvSpPr>
          <p:cNvPr id="4" name="Slide Number Placeholder 3"/>
          <p:cNvSpPr>
            <a:spLocks noGrp="1"/>
          </p:cNvSpPr>
          <p:nvPr>
            <p:ph type="sldNum" sz="quarter" idx="10"/>
          </p:nvPr>
        </p:nvSpPr>
        <p:spPr/>
        <p:txBody>
          <a:bodyPr/>
          <a:lstStyle/>
          <a:p>
            <a:fld id="{4A0F4221-D011-4C30-AA9B-1FB452B5AB92}" type="slidenum">
              <a:rPr lang="en-US" smtClean="0"/>
              <a:t>6</a:t>
            </a:fld>
            <a:endParaRPr lang="en-US" dirty="0"/>
          </a:p>
        </p:txBody>
      </p:sp>
    </p:spTree>
    <p:extLst>
      <p:ext uri="{BB962C8B-B14F-4D97-AF65-F5344CB8AC3E}">
        <p14:creationId xmlns:p14="http://schemas.microsoft.com/office/powerpoint/2010/main" val="2894072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today’s objectives with the participants. </a:t>
            </a:r>
          </a:p>
          <a:p>
            <a:endParaRPr lang="en-US" dirty="0"/>
          </a:p>
          <a:p>
            <a:r>
              <a:rPr lang="en-US" dirty="0"/>
              <a:t>Seems like a lot for 3 hours, but it will happen!</a:t>
            </a:r>
          </a:p>
        </p:txBody>
      </p:sp>
      <p:sp>
        <p:nvSpPr>
          <p:cNvPr id="4" name="Slide Number Placeholder 3"/>
          <p:cNvSpPr>
            <a:spLocks noGrp="1"/>
          </p:cNvSpPr>
          <p:nvPr>
            <p:ph type="sldNum" sz="quarter" idx="10"/>
          </p:nvPr>
        </p:nvSpPr>
        <p:spPr/>
        <p:txBody>
          <a:bodyPr/>
          <a:lstStyle/>
          <a:p>
            <a:fld id="{4A0F4221-D011-4C30-AA9B-1FB452B5AB92}" type="slidenum">
              <a:rPr lang="en-US" smtClean="0"/>
              <a:t>7</a:t>
            </a:fld>
            <a:endParaRPr lang="en-US" dirty="0"/>
          </a:p>
        </p:txBody>
      </p:sp>
    </p:spTree>
    <p:extLst>
      <p:ext uri="{BB962C8B-B14F-4D97-AF65-F5344CB8AC3E}">
        <p14:creationId xmlns:p14="http://schemas.microsoft.com/office/powerpoint/2010/main" val="3746581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use this section at the beginning or at the end of the workshop – whenever your law enforcement speaker is going to be available. </a:t>
            </a:r>
          </a:p>
        </p:txBody>
      </p:sp>
      <p:sp>
        <p:nvSpPr>
          <p:cNvPr id="4" name="Slide Number Placeholder 3"/>
          <p:cNvSpPr>
            <a:spLocks noGrp="1"/>
          </p:cNvSpPr>
          <p:nvPr>
            <p:ph type="sldNum" sz="quarter" idx="5"/>
          </p:nvPr>
        </p:nvSpPr>
        <p:spPr/>
        <p:txBody>
          <a:bodyPr/>
          <a:lstStyle/>
          <a:p>
            <a:fld id="{4A0F4221-D011-4C30-AA9B-1FB452B5AB92}" type="slidenum">
              <a:rPr lang="en-US" smtClean="0"/>
              <a:t>8</a:t>
            </a:fld>
            <a:endParaRPr lang="en-US" dirty="0"/>
          </a:p>
        </p:txBody>
      </p:sp>
    </p:spTree>
    <p:extLst>
      <p:ext uri="{BB962C8B-B14F-4D97-AF65-F5344CB8AC3E}">
        <p14:creationId xmlns:p14="http://schemas.microsoft.com/office/powerpoint/2010/main" val="2741671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You probably came to this workshop intending to learn when and how to help others. But YOU experience stress also. </a:t>
            </a:r>
          </a:p>
          <a:p>
            <a:pPr marL="640594" lvl="1" indent="-174708">
              <a:buFont typeface="Arial" panose="020B0604020202020204" pitchFamily="34" charset="0"/>
              <a:buChar char="•"/>
            </a:pPr>
            <a:r>
              <a:rPr lang="en-US" sz="1100" b="1" dirty="0"/>
              <a:t>What stress management strategies do </a:t>
            </a:r>
            <a:r>
              <a:rPr lang="en-US" sz="1100" b="1" u="sng" dirty="0"/>
              <a:t>you</a:t>
            </a:r>
            <a:r>
              <a:rPr lang="en-US" sz="1100" b="1" dirty="0"/>
              <a:t> use to keep going to work every day? </a:t>
            </a:r>
          </a:p>
          <a:p>
            <a:pPr marL="640594" lvl="1" indent="-174708">
              <a:buFont typeface="Arial" panose="020B0604020202020204" pitchFamily="34" charset="0"/>
              <a:buChar char="•"/>
            </a:pPr>
            <a:r>
              <a:rPr lang="en-US" sz="1100" b="1" dirty="0"/>
              <a:t>What kind of support is available for you? </a:t>
            </a:r>
          </a:p>
          <a:p>
            <a:pPr marL="640594" lvl="1" indent="-174708">
              <a:buFont typeface="Arial" panose="020B0604020202020204" pitchFamily="34" charset="0"/>
              <a:buChar char="•"/>
            </a:pPr>
            <a:endParaRPr lang="en-US" sz="1100" b="1" i="1" dirty="0"/>
          </a:p>
          <a:p>
            <a:r>
              <a:rPr lang="en-US" sz="1100" dirty="0"/>
              <a:t> In MN, we were surprised by the number of attendees who said they appreciated getting this permission to consider themselves.</a:t>
            </a:r>
          </a:p>
          <a:p>
            <a:endParaRPr lang="en-US" sz="1100" dirty="0"/>
          </a:p>
          <a:p>
            <a:r>
              <a:rPr lang="en-US" sz="1100" dirty="0"/>
              <a:t>There are many attributions for the link between stress and illness/disease – including Mayo Clinic and National Institutes of Health. </a:t>
            </a:r>
          </a:p>
        </p:txBody>
      </p:sp>
      <p:sp>
        <p:nvSpPr>
          <p:cNvPr id="4" name="Slide Number Placeholder 3"/>
          <p:cNvSpPr>
            <a:spLocks noGrp="1"/>
          </p:cNvSpPr>
          <p:nvPr>
            <p:ph type="sldNum" sz="quarter" idx="10"/>
          </p:nvPr>
        </p:nvSpPr>
        <p:spPr/>
        <p:txBody>
          <a:bodyPr/>
          <a:lstStyle/>
          <a:p>
            <a:fld id="{4A0F4221-D011-4C30-AA9B-1FB452B5AB92}" type="slidenum">
              <a:rPr lang="en-US" smtClean="0"/>
              <a:t>9</a:t>
            </a:fld>
            <a:endParaRPr lang="en-US" dirty="0"/>
          </a:p>
        </p:txBody>
      </p:sp>
    </p:spTree>
    <p:extLst>
      <p:ext uri="{BB962C8B-B14F-4D97-AF65-F5344CB8AC3E}">
        <p14:creationId xmlns:p14="http://schemas.microsoft.com/office/powerpoint/2010/main" val="9173032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803119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00633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958662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2422146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180031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05676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2517836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22272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5028856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4261930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111798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339824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151635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3022187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160080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998475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7363120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8764346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700464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5749591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2714887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75232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42485040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799283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40813272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3540728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835755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618177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519173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059559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149260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639149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2836420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E1CCC2F-2E39-4F38-96E3-0DB8F8B40488}" type="datetimeFigureOut">
              <a:rPr lang="en-US" smtClean="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E3ECEA-9012-432E-91B7-C614ABFD412E}" type="slidenum">
              <a:rPr lang="en-US" smtClean="0"/>
              <a:t>‹#›</a:t>
            </a:fld>
            <a:endParaRPr lang="en-US" dirty="0"/>
          </a:p>
        </p:txBody>
      </p:sp>
    </p:spTree>
    <p:extLst>
      <p:ext uri="{BB962C8B-B14F-4D97-AF65-F5344CB8AC3E}">
        <p14:creationId xmlns:p14="http://schemas.microsoft.com/office/powerpoint/2010/main" val="3158154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8.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7.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6.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screen">
            <a:extLst>
              <a:ext uri="{28A0092B-C50C-407E-A947-70E740481C1C}">
                <a14:useLocalDpi xmlns:a14="http://schemas.microsoft.com/office/drawing/2010/main"/>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cstate="screen">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screen">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screen">
            <a:extLst>
              <a:ext uri="{28A0092B-C50C-407E-A947-70E740481C1C}">
                <a14:useLocalDpi xmlns:a14="http://schemas.microsoft.com/office/drawing/2010/main"/>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E1CCC2F-2E39-4F38-96E3-0DB8F8B40488}" type="datetimeFigureOut">
              <a:rPr lang="en-US" smtClean="0"/>
              <a:t>4/22/2021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5E3ECEA-9012-432E-91B7-C614ABFD412E}" type="slidenum">
              <a:rPr lang="en-US" smtClean="0"/>
              <a:t>‹#›</a:t>
            </a:fld>
            <a:endParaRPr lang="en-US" dirty="0"/>
          </a:p>
        </p:txBody>
      </p:sp>
    </p:spTree>
    <p:extLst>
      <p:ext uri="{BB962C8B-B14F-4D97-AF65-F5344CB8AC3E}">
        <p14:creationId xmlns:p14="http://schemas.microsoft.com/office/powerpoint/2010/main" val="3080964160"/>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screen">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screen">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screen">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screen">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E1CCC2F-2E39-4F38-96E3-0DB8F8B40488}" type="datetimeFigureOut">
              <a:rPr lang="en-US" smtClean="0"/>
              <a:t>4/22/2021</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5E3ECEA-9012-432E-91B7-C614ABFD412E}" type="slidenum">
              <a:rPr lang="en-US" smtClean="0"/>
              <a:t>‹#›</a:t>
            </a:fld>
            <a:endParaRPr lang="en-US" dirty="0"/>
          </a:p>
        </p:txBody>
      </p:sp>
    </p:spTree>
    <p:extLst>
      <p:ext uri="{BB962C8B-B14F-4D97-AF65-F5344CB8AC3E}">
        <p14:creationId xmlns:p14="http://schemas.microsoft.com/office/powerpoint/2010/main" val="3311111520"/>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image" Target="../media/image20.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jpeg"/></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png"/><Relationship Id="rId4" Type="http://schemas.openxmlformats.org/officeDocument/2006/relationships/image" Target="../media/image26.jpe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hyperlink" Target="http://madmadmargo.blogspot.com/2009/05/cool-calm-and-collected.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4.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scot.okfn.org/2013/09/07/act-locally-connect-globally/"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1.xml"/><Relationship Id="rId4" Type="http://schemas.openxmlformats.org/officeDocument/2006/relationships/hyperlink" Target="http://mtbond.wordpress.com/2010/03/16/fix-your-oxygen-mask-first/"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6A78D-14E2-4022-8045-521FD6BDCFC1}"/>
              </a:ext>
            </a:extLst>
          </p:cNvPr>
          <p:cNvSpPr>
            <a:spLocks noGrp="1"/>
          </p:cNvSpPr>
          <p:nvPr>
            <p:ph type="ctrTitle"/>
          </p:nvPr>
        </p:nvSpPr>
        <p:spPr>
          <a:xfrm>
            <a:off x="1154955" y="633046"/>
            <a:ext cx="8825658" cy="1528174"/>
          </a:xfrm>
        </p:spPr>
        <p:txBody>
          <a:bodyPr/>
          <a:lstStyle/>
          <a:p>
            <a:r>
              <a:rPr lang="en-US" sz="4500" b="1" dirty="0">
                <a:solidFill>
                  <a:srgbClr val="003865"/>
                </a:solidFill>
              </a:rPr>
              <a:t>Down on the Farm: Supporting Farmers in Stressful Times</a:t>
            </a:r>
            <a:r>
              <a:rPr lang="en-US" sz="4500" b="1" baseline="30000" dirty="0">
                <a:solidFill>
                  <a:srgbClr val="003865"/>
                </a:solidFill>
                <a:latin typeface="Calibri" panose="020F0502020204030204" pitchFamily="34" charset="0"/>
                <a:cs typeface="Calibri" panose="020F0502020204030204" pitchFamily="34" charset="0"/>
              </a:rPr>
              <a:t>©</a:t>
            </a:r>
            <a:endParaRPr lang="en-US" dirty="0"/>
          </a:p>
        </p:txBody>
      </p:sp>
      <p:sp>
        <p:nvSpPr>
          <p:cNvPr id="3" name="Subtitle 2">
            <a:extLst>
              <a:ext uri="{FF2B5EF4-FFF2-40B4-BE49-F238E27FC236}">
                <a16:creationId xmlns:a16="http://schemas.microsoft.com/office/drawing/2014/main" id="{6C860591-EF39-47DC-8CF9-E39497A9ECC5}"/>
              </a:ext>
            </a:extLst>
          </p:cNvPr>
          <p:cNvSpPr>
            <a:spLocks noGrp="1"/>
          </p:cNvSpPr>
          <p:nvPr>
            <p:ph type="subTitle" idx="1"/>
          </p:nvPr>
        </p:nvSpPr>
        <p:spPr>
          <a:xfrm>
            <a:off x="1154955" y="2948759"/>
            <a:ext cx="8825658" cy="3534101"/>
          </a:xfrm>
        </p:spPr>
        <p:txBody>
          <a:bodyPr>
            <a:noAutofit/>
          </a:bodyPr>
          <a:lstStyle/>
          <a:p>
            <a:pPr>
              <a:spcBef>
                <a:spcPts val="0"/>
              </a:spcBef>
            </a:pPr>
            <a:r>
              <a:rPr lang="en-US" sz="2600" cap="none" dirty="0">
                <a:solidFill>
                  <a:srgbClr val="003865"/>
                </a:solidFill>
              </a:rPr>
              <a:t>Note to users:  Please review the accompanying guide and remove this slide before using the materials.</a:t>
            </a:r>
            <a:endParaRPr lang="en-US" sz="3200" baseline="30000" dirty="0">
              <a:solidFill>
                <a:srgbClr val="003865"/>
              </a:solidFill>
              <a:latin typeface="Calibri" panose="020F0502020204030204" pitchFamily="34" charset="0"/>
              <a:cs typeface="Calibri" panose="020F0502020204030204" pitchFamily="34" charset="0"/>
            </a:endParaRPr>
          </a:p>
          <a:p>
            <a:pPr>
              <a:spcBef>
                <a:spcPts val="0"/>
              </a:spcBef>
            </a:pPr>
            <a:endParaRPr lang="en-US" sz="3200" baseline="30000" dirty="0">
              <a:solidFill>
                <a:srgbClr val="003865"/>
              </a:solidFill>
              <a:latin typeface="Calibri" panose="020F0502020204030204" pitchFamily="34" charset="0"/>
              <a:cs typeface="Calibri" panose="020F0502020204030204" pitchFamily="34" charset="0"/>
            </a:endParaRPr>
          </a:p>
          <a:p>
            <a:pPr>
              <a:spcBef>
                <a:spcPts val="0"/>
              </a:spcBef>
            </a:pPr>
            <a:endParaRPr lang="en-US" sz="3200" baseline="30000" dirty="0">
              <a:solidFill>
                <a:srgbClr val="003865"/>
              </a:solidFill>
              <a:latin typeface="Calibri" panose="020F0502020204030204" pitchFamily="34" charset="0"/>
              <a:cs typeface="Calibri" panose="020F0502020204030204" pitchFamily="34" charset="0"/>
            </a:endParaRPr>
          </a:p>
          <a:p>
            <a:pPr>
              <a:spcBef>
                <a:spcPts val="0"/>
              </a:spcBef>
            </a:pPr>
            <a:endParaRPr lang="en-US" sz="3200" baseline="30000" dirty="0">
              <a:solidFill>
                <a:srgbClr val="003865"/>
              </a:solidFill>
              <a:latin typeface="Calibri" panose="020F0502020204030204" pitchFamily="34" charset="0"/>
              <a:cs typeface="Calibri" panose="020F0502020204030204" pitchFamily="34" charset="0"/>
            </a:endParaRPr>
          </a:p>
          <a:p>
            <a:pPr>
              <a:spcBef>
                <a:spcPts val="0"/>
              </a:spcBef>
            </a:pPr>
            <a:endParaRPr lang="en-US" sz="3200" baseline="30000" dirty="0">
              <a:solidFill>
                <a:srgbClr val="003865"/>
              </a:solidFill>
              <a:latin typeface="Calibri" panose="020F0502020204030204" pitchFamily="34" charset="0"/>
              <a:cs typeface="Calibri" panose="020F0502020204030204" pitchFamily="34" charset="0"/>
            </a:endParaRPr>
          </a:p>
          <a:p>
            <a:pPr>
              <a:spcBef>
                <a:spcPts val="0"/>
              </a:spcBef>
            </a:pPr>
            <a:r>
              <a:rPr lang="en-US" sz="3200" baseline="30000" dirty="0">
                <a:solidFill>
                  <a:srgbClr val="003865"/>
                </a:solidFill>
                <a:latin typeface="Calibri" panose="020F0502020204030204" pitchFamily="34" charset="0"/>
                <a:cs typeface="Calibri" panose="020F0502020204030204" pitchFamily="34" charset="0"/>
              </a:rPr>
              <a:t>©2021 </a:t>
            </a:r>
            <a:r>
              <a:rPr lang="en-US" sz="3200" cap="none" baseline="30000" dirty="0">
                <a:solidFill>
                  <a:srgbClr val="003865"/>
                </a:solidFill>
                <a:latin typeface="Calibri" panose="020F0502020204030204" pitchFamily="34" charset="0"/>
                <a:cs typeface="Calibri" panose="020F0502020204030204" pitchFamily="34" charset="0"/>
              </a:rPr>
              <a:t>Minnesota Department of Agriculture and Central Lakes College</a:t>
            </a:r>
          </a:p>
          <a:p>
            <a:pPr>
              <a:spcBef>
                <a:spcPts val="0"/>
              </a:spcBef>
            </a:pPr>
            <a:r>
              <a:rPr lang="en-US" sz="3200" cap="none" baseline="30000" dirty="0">
                <a:solidFill>
                  <a:srgbClr val="003865"/>
                </a:solidFill>
                <a:latin typeface="Calibri" panose="020F0502020204030204" pitchFamily="34" charset="0"/>
                <a:cs typeface="Calibri" panose="020F0502020204030204" pitchFamily="34" charset="0"/>
              </a:rPr>
              <a:t>This material may be used, in whole or in part, with attribution</a:t>
            </a:r>
            <a:r>
              <a:rPr lang="en-US" cap="none" baseline="30000" dirty="0">
                <a:solidFill>
                  <a:srgbClr val="003865"/>
                </a:solidFill>
                <a:latin typeface="Calibri" panose="020F0502020204030204" pitchFamily="34" charset="0"/>
                <a:cs typeface="Calibri" panose="020F0502020204030204" pitchFamily="34" charset="0"/>
              </a:rPr>
              <a:t>.  	Ver. 4/5/2021</a:t>
            </a:r>
            <a:endParaRPr lang="en-US" dirty="0">
              <a:solidFill>
                <a:srgbClr val="003865"/>
              </a:solidFill>
            </a:endParaRPr>
          </a:p>
        </p:txBody>
      </p:sp>
      <p:cxnSp>
        <p:nvCxnSpPr>
          <p:cNvPr id="12" name="Straight Connector 11" descr="Horizontal green bar">
            <a:extLst>
              <a:ext uri="{FF2B5EF4-FFF2-40B4-BE49-F238E27FC236}">
                <a16:creationId xmlns:a16="http://schemas.microsoft.com/office/drawing/2014/main" id="{464F8BE9-86AC-4E91-A8A6-69C343CF6DBC}"/>
              </a:ext>
            </a:extLst>
          </p:cNvPr>
          <p:cNvCxnSpPr/>
          <p:nvPr/>
        </p:nvCxnSpPr>
        <p:spPr>
          <a:xfrm>
            <a:off x="1154955" y="633046"/>
            <a:ext cx="9255137" cy="0"/>
          </a:xfrm>
          <a:prstGeom prst="line">
            <a:avLst/>
          </a:prstGeom>
          <a:ln w="152400" cmpd="sng">
            <a:solidFill>
              <a:srgbClr val="78BE2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descr="Horizontal green bar">
            <a:extLst>
              <a:ext uri="{FF2B5EF4-FFF2-40B4-BE49-F238E27FC236}">
                <a16:creationId xmlns:a16="http://schemas.microsoft.com/office/drawing/2014/main" id="{67A18172-375F-4716-B4C4-8BE2FE716920}"/>
              </a:ext>
            </a:extLst>
          </p:cNvPr>
          <p:cNvCxnSpPr/>
          <p:nvPr/>
        </p:nvCxnSpPr>
        <p:spPr>
          <a:xfrm>
            <a:off x="1154955" y="6482861"/>
            <a:ext cx="9255137" cy="0"/>
          </a:xfrm>
          <a:prstGeom prst="line">
            <a:avLst/>
          </a:prstGeom>
          <a:ln w="152400" cmpd="sng">
            <a:solidFill>
              <a:srgbClr val="78BE2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753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00386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dirty="0"/>
              <a:t>PHYSICAL SAFETY</a:t>
            </a:r>
          </a:p>
        </p:txBody>
      </p:sp>
      <p:sp>
        <p:nvSpPr>
          <p:cNvPr id="3" name="Content Placeholder 2"/>
          <p:cNvSpPr>
            <a:spLocks noGrp="1"/>
          </p:cNvSpPr>
          <p:nvPr>
            <p:ph idx="1"/>
          </p:nvPr>
        </p:nvSpPr>
        <p:spPr>
          <a:xfrm>
            <a:off x="1101098" y="2040465"/>
            <a:ext cx="9989804" cy="4364818"/>
          </a:xfrm>
        </p:spPr>
        <p:txBody>
          <a:bodyPr>
            <a:noAutofit/>
          </a:bodyPr>
          <a:lstStyle/>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You are responsible for your own safety</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Risk largely depends on where you are (and when)</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Workplace safety</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Weapons</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Active shooters</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Safety plan</a:t>
            </a:r>
          </a:p>
        </p:txBody>
      </p:sp>
    </p:spTree>
    <p:extLst>
      <p:ext uri="{BB962C8B-B14F-4D97-AF65-F5344CB8AC3E}">
        <p14:creationId xmlns:p14="http://schemas.microsoft.com/office/powerpoint/2010/main" val="1282714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4339" y="225426"/>
            <a:ext cx="9404723" cy="1400530"/>
          </a:xfrm>
        </p:spPr>
        <p:txBody>
          <a:bodyPr/>
          <a:lstStyle/>
          <a:p>
            <a:r>
              <a:rPr lang="en-US" sz="4400" b="1" dirty="0"/>
              <a:t>WHAT DO THE HEADLINES SAY?</a:t>
            </a:r>
          </a:p>
        </p:txBody>
      </p:sp>
      <p:pic>
        <p:nvPicPr>
          <p:cNvPr id="4" name="Picture 3" descr="Woman walking past a barn in snow">
            <a:extLst>
              <a:ext uri="{FF2B5EF4-FFF2-40B4-BE49-F238E27FC236}">
                <a16:creationId xmlns:a16="http://schemas.microsoft.com/office/drawing/2014/main" id="{B4DC1529-07B6-4750-87FD-503F5D633B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440" y="1327902"/>
            <a:ext cx="4516948" cy="2352741"/>
          </a:xfrm>
          <a:prstGeom prst="rect">
            <a:avLst/>
          </a:prstGeom>
        </p:spPr>
      </p:pic>
      <p:pic>
        <p:nvPicPr>
          <p:cNvPr id="5" name="Picture 4" descr="Headline, &quot;Farmer: Crisis caused by unrelenting rain 'the worst I've experienced'">
            <a:extLst>
              <a:ext uri="{FF2B5EF4-FFF2-40B4-BE49-F238E27FC236}">
                <a16:creationId xmlns:a16="http://schemas.microsoft.com/office/drawing/2014/main" id="{0CF29CCA-F540-47C2-B01F-10DE01AB10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973428"/>
            <a:ext cx="4881282" cy="476114"/>
          </a:xfrm>
          <a:prstGeom prst="rect">
            <a:avLst/>
          </a:prstGeom>
        </p:spPr>
      </p:pic>
      <p:pic>
        <p:nvPicPr>
          <p:cNvPr id="7" name="Picture 6" descr="Headline, 'Farmers in America are facing an economic and mental health crisis'; background, legs from knees down to boots">
            <a:extLst>
              <a:ext uri="{FF2B5EF4-FFF2-40B4-BE49-F238E27FC236}">
                <a16:creationId xmlns:a16="http://schemas.microsoft.com/office/drawing/2014/main" id="{1E4127C4-C740-4D1A-94ED-F7CE11FDCF76}"/>
              </a:ext>
            </a:extLst>
          </p:cNvPr>
          <p:cNvPicPr/>
          <p:nvPr/>
        </p:nvPicPr>
        <p:blipFill>
          <a:blip r:embed="rId5" cstate="screen">
            <a:extLst>
              <a:ext uri="{28A0092B-C50C-407E-A947-70E740481C1C}">
                <a14:useLocalDpi xmlns:a14="http://schemas.microsoft.com/office/drawing/2010/main"/>
              </a:ext>
            </a:extLst>
          </a:blip>
          <a:stretch>
            <a:fillRect/>
          </a:stretch>
        </p:blipFill>
        <p:spPr>
          <a:xfrm>
            <a:off x="94075" y="4555827"/>
            <a:ext cx="4693134" cy="2146788"/>
          </a:xfrm>
          <a:prstGeom prst="rect">
            <a:avLst/>
          </a:prstGeom>
        </p:spPr>
      </p:pic>
      <p:pic>
        <p:nvPicPr>
          <p:cNvPr id="6" name="Picture 5" descr="Headline, Farm bankruptcies 'just the tip of a very large iceberg'">
            <a:extLst>
              <a:ext uri="{FF2B5EF4-FFF2-40B4-BE49-F238E27FC236}">
                <a16:creationId xmlns:a16="http://schemas.microsoft.com/office/drawing/2014/main" id="{9A496BB1-26DD-4EAC-88DA-443B888C70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93934" y="1217643"/>
            <a:ext cx="6734603" cy="410203"/>
          </a:xfrm>
          <a:prstGeom prst="rect">
            <a:avLst/>
          </a:prstGeom>
        </p:spPr>
      </p:pic>
      <p:pic>
        <p:nvPicPr>
          <p:cNvPr id="14" name="Picture 13" descr="Farmer standing with hands in pockets and headline, 'Stress, depression and getting farmers to talk about it'">
            <a:extLst>
              <a:ext uri="{FF2B5EF4-FFF2-40B4-BE49-F238E27FC236}">
                <a16:creationId xmlns:a16="http://schemas.microsoft.com/office/drawing/2014/main" id="{89A980FF-F8B4-4C79-838E-38A221845D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63059" y="1748283"/>
            <a:ext cx="3310722" cy="2566542"/>
          </a:xfrm>
          <a:prstGeom prst="rect">
            <a:avLst/>
          </a:prstGeom>
        </p:spPr>
      </p:pic>
      <p:pic>
        <p:nvPicPr>
          <p:cNvPr id="13" name="Picture 12" descr="flooded field with headline, 'In hard times, farmers try to help each other through'">
            <a:extLst>
              <a:ext uri="{FF2B5EF4-FFF2-40B4-BE49-F238E27FC236}">
                <a16:creationId xmlns:a16="http://schemas.microsoft.com/office/drawing/2014/main" id="{757BC52C-C3E6-4329-89BB-11D7CAAD067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15401" y="1719131"/>
            <a:ext cx="2813138" cy="2455433"/>
          </a:xfrm>
          <a:prstGeom prst="rect">
            <a:avLst/>
          </a:prstGeom>
        </p:spPr>
      </p:pic>
      <p:pic>
        <p:nvPicPr>
          <p:cNvPr id="12" name="Picture 11" descr="Man in field with headline, 'Farmer is not just a title; it's a calling, a heritage, a way of lif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843588" y="4415669"/>
            <a:ext cx="2180661" cy="2180661"/>
          </a:xfrm>
          <a:prstGeom prst="rect">
            <a:avLst/>
          </a:prstGeom>
        </p:spPr>
      </p:pic>
      <p:pic>
        <p:nvPicPr>
          <p:cNvPr id="11" name="Picture 10" descr="Washington Post headline, 'Left Behind: Farmer fight to save their land...' with misty farmscape">
            <a:extLst>
              <a:ext uri="{FF2B5EF4-FFF2-40B4-BE49-F238E27FC236}">
                <a16:creationId xmlns:a16="http://schemas.microsoft.com/office/drawing/2014/main" id="{90CED032-CC9D-4F23-B466-FE9F518BC250}"/>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516629" y="4253279"/>
            <a:ext cx="3581296" cy="2395337"/>
          </a:xfrm>
          <a:prstGeom prst="rect">
            <a:avLst/>
          </a:prstGeom>
        </p:spPr>
      </p:pic>
    </p:spTree>
    <p:extLst>
      <p:ext uri="{BB962C8B-B14F-4D97-AF65-F5344CB8AC3E}">
        <p14:creationId xmlns:p14="http://schemas.microsoft.com/office/powerpoint/2010/main" val="1451475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4339" y="216416"/>
            <a:ext cx="11391198" cy="1120019"/>
          </a:xfrm>
        </p:spPr>
        <p:txBody>
          <a:bodyPr/>
          <a:lstStyle/>
          <a:p>
            <a:pPr algn="r"/>
            <a:r>
              <a:rPr lang="en-US" sz="4400" b="1" dirty="0">
                <a:solidFill>
                  <a:srgbClr val="316864"/>
                </a:solidFill>
              </a:rPr>
              <a:t>More</a:t>
            </a:r>
            <a:r>
              <a:rPr lang="en-US" sz="4400" b="1" dirty="0"/>
              <a:t> </a:t>
            </a:r>
            <a:r>
              <a:rPr lang="en-US" sz="4400" b="1" dirty="0">
                <a:solidFill>
                  <a:srgbClr val="133E4B"/>
                </a:solidFill>
              </a:rPr>
              <a:t>headlines</a:t>
            </a:r>
          </a:p>
        </p:txBody>
      </p:sp>
      <p:pic>
        <p:nvPicPr>
          <p:cNvPr id="15" name="Picture 14" descr="Little boy pasting a picture of a rainbow in a window">
            <a:extLst>
              <a:ext uri="{FF2B5EF4-FFF2-40B4-BE49-F238E27FC236}">
                <a16:creationId xmlns:a16="http://schemas.microsoft.com/office/drawing/2014/main" id="{D70716E1-3E73-4D7E-8435-249E8E868AE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77960" y="0"/>
            <a:ext cx="1999183" cy="1512206"/>
          </a:xfrm>
          <a:prstGeom prst="ellipse">
            <a:avLst/>
          </a:prstGeom>
          <a:ln>
            <a:noFill/>
          </a:ln>
          <a:effectLst>
            <a:softEdge rad="112500"/>
          </a:effectLst>
        </p:spPr>
      </p:pic>
      <p:pic>
        <p:nvPicPr>
          <p:cNvPr id="16" name="Picture 15" descr="A school bus driving down the road&#10;&#10;">
            <a:extLst>
              <a:ext uri="{FF2B5EF4-FFF2-40B4-BE49-F238E27FC236}">
                <a16:creationId xmlns:a16="http://schemas.microsoft.com/office/drawing/2014/main" id="{CF8D298D-D6F3-4212-8984-10A308EC41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964" y="1361487"/>
            <a:ext cx="2696256" cy="1797504"/>
          </a:xfrm>
          <a:prstGeom prst="ellipse">
            <a:avLst/>
          </a:prstGeom>
          <a:ln>
            <a:noFill/>
          </a:ln>
          <a:effectLst>
            <a:softEdge rad="112500"/>
          </a:effectLst>
        </p:spPr>
      </p:pic>
      <p:pic>
        <p:nvPicPr>
          <p:cNvPr id="17" name="Picture 16" descr="the word &quot;Lunch&quot; with a row of brown paper bagged lunches">
            <a:extLst>
              <a:ext uri="{FF2B5EF4-FFF2-40B4-BE49-F238E27FC236}">
                <a16:creationId xmlns:a16="http://schemas.microsoft.com/office/drawing/2014/main" id="{E26A3F53-17DC-46DF-8EFC-95C9176284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84571" y="1402832"/>
            <a:ext cx="1996789" cy="1875886"/>
          </a:xfrm>
          <a:prstGeom prst="ellipse">
            <a:avLst/>
          </a:prstGeom>
          <a:ln>
            <a:noFill/>
          </a:ln>
          <a:effectLst>
            <a:softEdge rad="112500"/>
          </a:effectLst>
        </p:spPr>
      </p:pic>
      <p:pic>
        <p:nvPicPr>
          <p:cNvPr id="18" name="Picture 17" descr="hogs in a fenced pen">
            <a:extLst>
              <a:ext uri="{FF2B5EF4-FFF2-40B4-BE49-F238E27FC236}">
                <a16:creationId xmlns:a16="http://schemas.microsoft.com/office/drawing/2014/main" id="{EAD59F5F-AA7C-4640-A296-198C162EED1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12604" y="315592"/>
            <a:ext cx="3657600" cy="2743200"/>
          </a:xfrm>
          <a:prstGeom prst="rect">
            <a:avLst/>
          </a:prstGeom>
        </p:spPr>
      </p:pic>
      <p:pic>
        <p:nvPicPr>
          <p:cNvPr id="19" name="Picture 18" descr="restaurant &quot;closed due to COVID 19&quot; sign">
            <a:extLst>
              <a:ext uri="{FF2B5EF4-FFF2-40B4-BE49-F238E27FC236}">
                <a16:creationId xmlns:a16="http://schemas.microsoft.com/office/drawing/2014/main" id="{EE3BB1E6-1E59-4DE9-A005-FE787BA3FC5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93464" y="208199"/>
            <a:ext cx="3012130" cy="2697555"/>
          </a:xfrm>
          <a:prstGeom prst="rect">
            <a:avLst/>
          </a:prstGeom>
        </p:spPr>
      </p:pic>
      <p:pic>
        <p:nvPicPr>
          <p:cNvPr id="20" name="Picture 19" descr="headline, 'Dumped Milk, Smashed Eggs, Plowed Vegetables: Food Waste of the Pandemic' and field disk tilling lettuce in background">
            <a:extLst>
              <a:ext uri="{FF2B5EF4-FFF2-40B4-BE49-F238E27FC236}">
                <a16:creationId xmlns:a16="http://schemas.microsoft.com/office/drawing/2014/main" id="{4705E77A-1829-4BC7-A775-0803D5E78C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6232" y="2941568"/>
            <a:ext cx="9549394" cy="3941673"/>
          </a:xfrm>
          <a:prstGeom prst="rect">
            <a:avLst/>
          </a:prstGeom>
        </p:spPr>
      </p:pic>
      <p:pic>
        <p:nvPicPr>
          <p:cNvPr id="23" name="Picture 22" descr="Headline, 'Coronavirus Forces Farmers to Destroy Their Crops'">
            <a:extLst>
              <a:ext uri="{FF2B5EF4-FFF2-40B4-BE49-F238E27FC236}">
                <a16:creationId xmlns:a16="http://schemas.microsoft.com/office/drawing/2014/main" id="{BA72ED5E-20BD-45B4-B912-A11BEA98DCDA}"/>
              </a:ext>
            </a:extLst>
          </p:cNvPr>
          <p:cNvPicPr>
            <a:picLocks noChangeAspect="1"/>
          </p:cNvPicPr>
          <p:nvPr/>
        </p:nvPicPr>
        <p:blipFill>
          <a:blip r:embed="rId9"/>
          <a:stretch>
            <a:fillRect/>
          </a:stretch>
        </p:blipFill>
        <p:spPr>
          <a:xfrm>
            <a:off x="367440" y="4726668"/>
            <a:ext cx="8782050" cy="371475"/>
          </a:xfrm>
          <a:prstGeom prst="rect">
            <a:avLst/>
          </a:prstGeom>
        </p:spPr>
      </p:pic>
      <p:pic>
        <p:nvPicPr>
          <p:cNvPr id="22" name="Picture 21" descr="headline, 'Dairy farmers dumping milk amid COVID-19: Pandemic's impact...'">
            <a:extLst>
              <a:ext uri="{FF2B5EF4-FFF2-40B4-BE49-F238E27FC236}">
                <a16:creationId xmlns:a16="http://schemas.microsoft.com/office/drawing/2014/main" id="{BB5293C2-1C06-47F4-9284-09948C58B0A8}"/>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141404" y="3314069"/>
            <a:ext cx="4124725" cy="951712"/>
          </a:xfrm>
          <a:prstGeom prst="rect">
            <a:avLst/>
          </a:prstGeom>
          <a:solidFill>
            <a:schemeClr val="accent1">
              <a:alpha val="35000"/>
            </a:schemeClr>
          </a:solidFill>
        </p:spPr>
      </p:pic>
      <p:pic>
        <p:nvPicPr>
          <p:cNvPr id="21" name="Picture 20" descr="Empty shelves in a retail store">
            <a:extLst>
              <a:ext uri="{FF2B5EF4-FFF2-40B4-BE49-F238E27FC236}">
                <a16:creationId xmlns:a16="http://schemas.microsoft.com/office/drawing/2014/main" id="{489A9C5C-B49A-4987-8319-69290D151CC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916923" y="4549476"/>
            <a:ext cx="2275077" cy="1705827"/>
          </a:xfrm>
          <a:prstGeom prst="ellipse">
            <a:avLst/>
          </a:prstGeom>
          <a:ln>
            <a:noFill/>
          </a:ln>
          <a:effectLst>
            <a:softEdge rad="112500"/>
          </a:effectLst>
        </p:spPr>
      </p:pic>
    </p:spTree>
    <p:extLst>
      <p:ext uri="{BB962C8B-B14F-4D97-AF65-F5344CB8AC3E}">
        <p14:creationId xmlns:p14="http://schemas.microsoft.com/office/powerpoint/2010/main" val="1604549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58987"/>
          </a:xfrm>
        </p:spPr>
        <p:txBody>
          <a:bodyPr/>
          <a:lstStyle/>
          <a:p>
            <a:r>
              <a:rPr lang="en-US" sz="4400" b="1" dirty="0"/>
              <a:t>STATE OF FARM FINANCES	</a:t>
            </a:r>
          </a:p>
        </p:txBody>
      </p:sp>
      <p:pic>
        <p:nvPicPr>
          <p:cNvPr id="5" name="Content Placeholder 4" descr="pile of coins with small plant &quot;growing&quot; out of them and a hand holding a coin">
            <a:extLst>
              <a:ext uri="{FF2B5EF4-FFF2-40B4-BE49-F238E27FC236}">
                <a16:creationId xmlns:a16="http://schemas.microsoft.com/office/drawing/2014/main" id="{E1C804E0-E353-4C6B-9406-1CFB7DDAFC98}"/>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2575560" y="1411705"/>
            <a:ext cx="7040880" cy="4863163"/>
          </a:xfrm>
          <a:prstGeom prst="rect">
            <a:avLst/>
          </a:prstGeom>
        </p:spPr>
      </p:pic>
    </p:spTree>
    <p:extLst>
      <p:ext uri="{BB962C8B-B14F-4D97-AF65-F5344CB8AC3E}">
        <p14:creationId xmlns:p14="http://schemas.microsoft.com/office/powerpoint/2010/main" val="1104192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06066-A3FE-455C-9E36-F328CA25DCB1}"/>
              </a:ext>
            </a:extLst>
          </p:cNvPr>
          <p:cNvSpPr>
            <a:spLocks noGrp="1"/>
          </p:cNvSpPr>
          <p:nvPr>
            <p:ph type="title"/>
          </p:nvPr>
        </p:nvSpPr>
        <p:spPr>
          <a:xfrm>
            <a:off x="647067" y="200439"/>
            <a:ext cx="10897866" cy="831192"/>
          </a:xfrm>
        </p:spPr>
        <p:txBody>
          <a:bodyPr/>
          <a:lstStyle/>
          <a:p>
            <a:r>
              <a:rPr lang="en-US" sz="3200" b="1" dirty="0">
                <a:solidFill>
                  <a:schemeClr val="bg1"/>
                </a:solidFill>
              </a:rPr>
              <a:t>CHANGE IN NET FARM INCOME, 2019 VS. 10-YR AVG.</a:t>
            </a:r>
          </a:p>
        </p:txBody>
      </p:sp>
      <p:pic>
        <p:nvPicPr>
          <p:cNvPr id="3248" name="Picture 176" descr="Map of US with states colored to show magnitude of change in net farm income">
            <a:extLst>
              <a:ext uri="{FF2B5EF4-FFF2-40B4-BE49-F238E27FC236}">
                <a16:creationId xmlns:a16="http://schemas.microsoft.com/office/drawing/2014/main" id="{C95365EA-5144-4673-911B-76E55A5E5EFB}"/>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t="11442"/>
          <a:stretch/>
        </p:blipFill>
        <p:spPr bwMode="auto">
          <a:xfrm>
            <a:off x="258723" y="1031631"/>
            <a:ext cx="11286210" cy="562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72601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35340-6705-4589-8C13-CB015316AD22}"/>
              </a:ext>
            </a:extLst>
          </p:cNvPr>
          <p:cNvSpPr>
            <a:spLocks noGrp="1"/>
          </p:cNvSpPr>
          <p:nvPr>
            <p:ph type="title"/>
          </p:nvPr>
        </p:nvSpPr>
        <p:spPr>
          <a:xfrm>
            <a:off x="727754" y="842357"/>
            <a:ext cx="3240089" cy="3923339"/>
          </a:xfrm>
        </p:spPr>
        <p:txBody>
          <a:bodyPr/>
          <a:lstStyle/>
          <a:p>
            <a:r>
              <a:rPr lang="en-US" sz="3600" b="1" dirty="0"/>
              <a:t>FARM SECTOR DEBT (INFLATION ADJUSTED) 1970-2020F</a:t>
            </a:r>
          </a:p>
        </p:txBody>
      </p:sp>
      <p:pic>
        <p:nvPicPr>
          <p:cNvPr id="5" name="Content Placeholder 4" descr="Graph showing inflation adjusted farm sector debt between 1970 and 2020 with peaks in the early 1980s and climbing from mid-1990s until another peak in 2020">
            <a:extLst>
              <a:ext uri="{FF2B5EF4-FFF2-40B4-BE49-F238E27FC236}">
                <a16:creationId xmlns:a16="http://schemas.microsoft.com/office/drawing/2014/main" id="{39D3D695-26F3-4F60-B769-428424591EA8}"/>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t="10904"/>
          <a:stretch/>
        </p:blipFill>
        <p:spPr>
          <a:xfrm>
            <a:off x="4246774" y="609590"/>
            <a:ext cx="7680960" cy="5468502"/>
          </a:xfrm>
          <a:prstGeom prst="rect">
            <a:avLst/>
          </a:prstGeom>
        </p:spPr>
      </p:pic>
    </p:spTree>
    <p:extLst>
      <p:ext uri="{BB962C8B-B14F-4D97-AF65-F5344CB8AC3E}">
        <p14:creationId xmlns:p14="http://schemas.microsoft.com/office/powerpoint/2010/main" val="2644291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6153B-D35A-456D-B656-2B37A8D6DFF3}"/>
              </a:ext>
            </a:extLst>
          </p:cNvPr>
          <p:cNvSpPr>
            <a:spLocks noGrp="1"/>
          </p:cNvSpPr>
          <p:nvPr>
            <p:ph type="title"/>
          </p:nvPr>
        </p:nvSpPr>
        <p:spPr/>
        <p:txBody>
          <a:bodyPr/>
          <a:lstStyle/>
          <a:p>
            <a:r>
              <a:rPr lang="en-US" sz="4000" b="1" dirty="0"/>
              <a:t>NEGATIVE INDICATORS </a:t>
            </a:r>
            <a:endParaRPr lang="en-US" dirty="0"/>
          </a:p>
        </p:txBody>
      </p:sp>
      <p:sp>
        <p:nvSpPr>
          <p:cNvPr id="3" name="Content Placeholder 2">
            <a:extLst>
              <a:ext uri="{FF2B5EF4-FFF2-40B4-BE49-F238E27FC236}">
                <a16:creationId xmlns:a16="http://schemas.microsoft.com/office/drawing/2014/main" id="{F502131A-06E8-4BC6-8C3A-839DA5ED5945}"/>
              </a:ext>
            </a:extLst>
          </p:cNvPr>
          <p:cNvSpPr>
            <a:spLocks noGrp="1"/>
          </p:cNvSpPr>
          <p:nvPr>
            <p:ph idx="1"/>
          </p:nvPr>
        </p:nvSpPr>
        <p:spPr/>
        <p:txBody>
          <a:bodyPr/>
          <a:lstStyle/>
          <a:p>
            <a:pPr>
              <a:spcAft>
                <a:spcPts val="1000"/>
              </a:spcAft>
              <a:buClr>
                <a:prstClr val="white"/>
              </a:buClr>
            </a:pPr>
            <a:r>
              <a:rPr lang="en-US" sz="3600" dirty="0">
                <a:solidFill>
                  <a:prstClr val="white"/>
                </a:solidFill>
                <a:latin typeface="Calibri" panose="020F0502020204030204" pitchFamily="34" charset="0"/>
                <a:cs typeface="Calibri" panose="020F0502020204030204" pitchFamily="34" charset="0"/>
              </a:rPr>
              <a:t> Ag loan delinquencies hit 8 year high (S&amp;P Global, 2020)</a:t>
            </a:r>
          </a:p>
          <a:p>
            <a:pPr lvl="0">
              <a:spcAft>
                <a:spcPts val="1000"/>
              </a:spcAft>
              <a:buClr>
                <a:prstClr val="white"/>
              </a:buClr>
            </a:pPr>
            <a:r>
              <a:rPr lang="en-US" sz="3600" dirty="0">
                <a:solidFill>
                  <a:prstClr val="white"/>
                </a:solidFill>
                <a:latin typeface="Calibri" panose="020F0502020204030204" pitchFamily="34" charset="0"/>
                <a:cs typeface="Calibri" panose="020F0502020204030204" pitchFamily="34" charset="0"/>
              </a:rPr>
              <a:t>Farm bankruptcies up 20% (Forbes, 2020)</a:t>
            </a:r>
          </a:p>
          <a:p>
            <a:pPr lvl="0">
              <a:spcAft>
                <a:spcPts val="1000"/>
              </a:spcAft>
              <a:buClr>
                <a:prstClr val="white"/>
              </a:buClr>
            </a:pPr>
            <a:r>
              <a:rPr lang="en-US" sz="3600" dirty="0">
                <a:solidFill>
                  <a:prstClr val="white"/>
                </a:solidFill>
                <a:latin typeface="Calibri" panose="020F0502020204030204" pitchFamily="34" charset="0"/>
                <a:cs typeface="Calibri" panose="020F0502020204030204" pitchFamily="34" charset="0"/>
              </a:rPr>
              <a:t> Farm foreclosures hit 3 year high (American Banker, 2019)</a:t>
            </a:r>
          </a:p>
          <a:p>
            <a:endParaRPr lang="en-US" dirty="0"/>
          </a:p>
        </p:txBody>
      </p:sp>
    </p:spTree>
    <p:extLst>
      <p:ext uri="{BB962C8B-B14F-4D97-AF65-F5344CB8AC3E}">
        <p14:creationId xmlns:p14="http://schemas.microsoft.com/office/powerpoint/2010/main" val="244597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86" y="485969"/>
            <a:ext cx="3550332" cy="2747682"/>
          </a:xfrm>
        </p:spPr>
        <p:txBody>
          <a:bodyPr/>
          <a:lstStyle/>
          <a:p>
            <a:r>
              <a:rPr lang="en-US" sz="4400" b="1" dirty="0"/>
              <a:t>BUT IT’S NOT JUST ABOUT THE MONEY</a:t>
            </a:r>
          </a:p>
        </p:txBody>
      </p:sp>
      <p:pic>
        <p:nvPicPr>
          <p:cNvPr id="5" name="Content Placeholder 4" descr="Word cloud made up of words related to stress factors  in farming">
            <a:extLst>
              <a:ext uri="{FF2B5EF4-FFF2-40B4-BE49-F238E27FC236}">
                <a16:creationId xmlns:a16="http://schemas.microsoft.com/office/drawing/2014/main" id="{CE383C41-9B15-4FEA-B000-AFDB909505FF}"/>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870960" y="0"/>
            <a:ext cx="8321040" cy="6876892"/>
          </a:xfrm>
          <a:prstGeom prst="rect">
            <a:avLst/>
          </a:prstGeom>
        </p:spPr>
      </p:pic>
    </p:spTree>
    <p:extLst>
      <p:ext uri="{BB962C8B-B14F-4D97-AF65-F5344CB8AC3E}">
        <p14:creationId xmlns:p14="http://schemas.microsoft.com/office/powerpoint/2010/main" val="412500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684663" cy="1200984"/>
          </a:xfrm>
        </p:spPr>
        <p:txBody>
          <a:bodyPr>
            <a:normAutofit/>
          </a:bodyPr>
          <a:lstStyle/>
          <a:p>
            <a:r>
              <a:rPr lang="en-US" sz="4400" b="1" dirty="0"/>
              <a:t>CULTURAL CONSIDERATIONS</a:t>
            </a:r>
          </a:p>
        </p:txBody>
      </p:sp>
      <p:sp>
        <p:nvSpPr>
          <p:cNvPr id="3" name="Content Placeholder 2"/>
          <p:cNvSpPr>
            <a:spLocks noGrp="1"/>
          </p:cNvSpPr>
          <p:nvPr>
            <p:ph sz="half" idx="1"/>
          </p:nvPr>
        </p:nvSpPr>
        <p:spPr>
          <a:xfrm>
            <a:off x="1142806" y="1580363"/>
            <a:ext cx="9684662" cy="4824919"/>
          </a:xfrm>
        </p:spPr>
        <p:txBody>
          <a:bodyPr>
            <a:normAutofit lnSpcReduction="10000"/>
          </a:bodyPr>
          <a:lstStyle/>
          <a:p>
            <a:pPr lvl="1">
              <a:buClr>
                <a:schemeClr val="tx1"/>
              </a:buClr>
            </a:pPr>
            <a:r>
              <a:rPr lang="en-US" sz="3500" dirty="0">
                <a:solidFill>
                  <a:schemeClr val="tx2"/>
                </a:solidFill>
                <a:latin typeface="Verdana" panose="020B0604030504040204" pitchFamily="34" charset="0"/>
                <a:ea typeface="Verdana" panose="020B0604030504040204" pitchFamily="34" charset="0"/>
              </a:rPr>
              <a:t> Loss of identity </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Loss of land</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Fear of letting down prior and future generations</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Isolation</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Self-reliance and independence</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Long workdays </a:t>
            </a:r>
          </a:p>
          <a:p>
            <a:pPr lvl="1">
              <a:buClr>
                <a:schemeClr val="tx1"/>
              </a:buClr>
            </a:pPr>
            <a:r>
              <a:rPr lang="en-US" sz="3500" dirty="0">
                <a:solidFill>
                  <a:schemeClr val="tx2"/>
                </a:solidFill>
                <a:latin typeface="Verdana" panose="020B0604030504040204" pitchFamily="34" charset="0"/>
                <a:ea typeface="Verdana" panose="020B0604030504040204" pitchFamily="34" charset="0"/>
              </a:rPr>
              <a:t> Low priori</a:t>
            </a:r>
            <a:r>
              <a:rPr lang="en-US" sz="3500" dirty="0">
                <a:latin typeface="Verdana" panose="020B0604030504040204" pitchFamily="34" charset="0"/>
                <a:ea typeface="Verdana" panose="020B0604030504040204" pitchFamily="34" charset="0"/>
              </a:rPr>
              <a:t>ty on personal health</a:t>
            </a:r>
          </a:p>
          <a:p>
            <a:pPr lvl="1"/>
            <a:endParaRPr lang="en-US" sz="2600" dirty="0"/>
          </a:p>
          <a:p>
            <a:pPr lvl="1"/>
            <a:endParaRPr lang="en-US" sz="2600" dirty="0"/>
          </a:p>
          <a:p>
            <a:pPr lvl="1"/>
            <a:endParaRPr lang="en-US" dirty="0"/>
          </a:p>
        </p:txBody>
      </p:sp>
    </p:spTree>
    <p:extLst>
      <p:ext uri="{BB962C8B-B14F-4D97-AF65-F5344CB8AC3E}">
        <p14:creationId xmlns:p14="http://schemas.microsoft.com/office/powerpoint/2010/main" val="1968638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34359" y="237285"/>
            <a:ext cx="8902735" cy="1023025"/>
          </a:xfrm>
        </p:spPr>
        <p:txBody>
          <a:bodyPr/>
          <a:lstStyle/>
          <a:p>
            <a:r>
              <a:rPr lang="en-US" sz="4400" b="1" dirty="0"/>
              <a:t>WHAT DOES STRESS LOOK LIKE?</a:t>
            </a:r>
          </a:p>
        </p:txBody>
      </p:sp>
      <p:sp>
        <p:nvSpPr>
          <p:cNvPr id="5" name="Text Placeholder 4"/>
          <p:cNvSpPr>
            <a:spLocks noGrp="1"/>
          </p:cNvSpPr>
          <p:nvPr>
            <p:ph type="body" sz="half" idx="2"/>
          </p:nvPr>
        </p:nvSpPr>
        <p:spPr>
          <a:xfrm>
            <a:off x="564204" y="1728497"/>
            <a:ext cx="3837679" cy="4283197"/>
          </a:xfrm>
        </p:spPr>
        <p:txBody>
          <a:bodyPr>
            <a:noAutofit/>
          </a:bodyPr>
          <a:lstStyle/>
          <a:p>
            <a:pPr marL="285750" indent="-285750">
              <a:buClr>
                <a:schemeClr val="tx1"/>
              </a:buClr>
              <a:buSzPct val="100000"/>
              <a:buFont typeface="Arial" panose="020B0604020202020204" pitchFamily="34" charset="0"/>
              <a:buChar char="•"/>
            </a:pPr>
            <a:r>
              <a:rPr lang="en-US" sz="3600" dirty="0">
                <a:latin typeface="+mn-lt"/>
                <a:ea typeface="Verdana" panose="020B0604030504040204" pitchFamily="34" charset="0"/>
              </a:rPr>
              <a:t>Physical</a:t>
            </a:r>
          </a:p>
          <a:p>
            <a:pPr marL="285750" indent="-285750">
              <a:buClr>
                <a:schemeClr val="tx1"/>
              </a:buClr>
              <a:buSzPct val="100000"/>
              <a:buFont typeface="Arial" panose="020B0604020202020204" pitchFamily="34" charset="0"/>
              <a:buChar char="•"/>
            </a:pPr>
            <a:r>
              <a:rPr lang="en-US" sz="3600" dirty="0">
                <a:latin typeface="+mn-lt"/>
                <a:ea typeface="Verdana" panose="020B0604030504040204" pitchFamily="34" charset="0"/>
              </a:rPr>
              <a:t>Mental</a:t>
            </a:r>
          </a:p>
          <a:p>
            <a:pPr marL="285750" indent="-285750">
              <a:buClr>
                <a:schemeClr val="tx1"/>
              </a:buClr>
              <a:buSzPct val="100000"/>
              <a:buFont typeface="Arial" panose="020B0604020202020204" pitchFamily="34" charset="0"/>
              <a:buChar char="•"/>
            </a:pPr>
            <a:r>
              <a:rPr lang="en-US" sz="3600" dirty="0">
                <a:latin typeface="+mn-lt"/>
                <a:ea typeface="Verdana" panose="020B0604030504040204" pitchFamily="34" charset="0"/>
              </a:rPr>
              <a:t>Emotional</a:t>
            </a:r>
          </a:p>
          <a:p>
            <a:pPr marL="285750" indent="-285750">
              <a:buClr>
                <a:schemeClr val="tx1"/>
              </a:buClr>
              <a:buSzPct val="100000"/>
              <a:buFont typeface="Arial" panose="020B0604020202020204" pitchFamily="34" charset="0"/>
              <a:buChar char="•"/>
            </a:pPr>
            <a:r>
              <a:rPr lang="en-US" sz="3600" dirty="0">
                <a:latin typeface="+mn-lt"/>
                <a:ea typeface="Verdana" panose="020B0604030504040204" pitchFamily="34" charset="0"/>
              </a:rPr>
              <a:t>Behavioral</a:t>
            </a:r>
          </a:p>
          <a:p>
            <a:pPr marL="285750" indent="-285750">
              <a:buClr>
                <a:schemeClr val="tx1"/>
              </a:buClr>
              <a:buSzPct val="100000"/>
              <a:buFont typeface="Arial" panose="020B0604020202020204" pitchFamily="34" charset="0"/>
              <a:buChar char="•"/>
            </a:pPr>
            <a:r>
              <a:rPr lang="en-US" sz="3600" dirty="0">
                <a:latin typeface="+mn-lt"/>
                <a:ea typeface="Verdana" panose="020B0604030504040204" pitchFamily="34" charset="0"/>
              </a:rPr>
              <a:t>Social</a:t>
            </a:r>
          </a:p>
        </p:txBody>
      </p:sp>
      <p:pic>
        <p:nvPicPr>
          <p:cNvPr id="4" name="Picture 3" descr="Man in cornfield"/>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06336" y="1379022"/>
            <a:ext cx="2329593" cy="2989176"/>
          </a:xfrm>
          <a:prstGeom prst="rect">
            <a:avLst/>
          </a:prstGeom>
        </p:spPr>
      </p:pic>
      <p:pic>
        <p:nvPicPr>
          <p:cNvPr id="12" name="Picture 11" descr="Young girl hugging a chicken">
            <a:extLst>
              <a:ext uri="{FF2B5EF4-FFF2-40B4-BE49-F238E27FC236}">
                <a16:creationId xmlns:a16="http://schemas.microsoft.com/office/drawing/2014/main" id="{B425DD1C-3521-404B-82D5-4E3430830F3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99979" y="1379022"/>
            <a:ext cx="3074967" cy="2049978"/>
          </a:xfrm>
          <a:prstGeom prst="rect">
            <a:avLst/>
          </a:prstGeom>
        </p:spPr>
      </p:pic>
      <p:pic>
        <p:nvPicPr>
          <p:cNvPr id="10" name="Picture 9" descr="Man and a woman in conversation">
            <a:extLst>
              <a:ext uri="{FF2B5EF4-FFF2-40B4-BE49-F238E27FC236}">
                <a16:creationId xmlns:a16="http://schemas.microsoft.com/office/drawing/2014/main" id="{0994A05F-EABE-47ED-AC21-9041CE3D3C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82845" y="4527388"/>
            <a:ext cx="3325557" cy="2217038"/>
          </a:xfrm>
          <a:prstGeom prst="rect">
            <a:avLst/>
          </a:prstGeom>
        </p:spPr>
      </p:pic>
      <p:pic>
        <p:nvPicPr>
          <p:cNvPr id="6" name="Picture 5" descr="Woman on a farm staring at camera "/>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285665" y="3587038"/>
            <a:ext cx="2251429" cy="3033677"/>
          </a:xfrm>
          <a:prstGeom prst="rect">
            <a:avLst/>
          </a:prstGeom>
        </p:spPr>
      </p:pic>
    </p:spTree>
    <p:extLst>
      <p:ext uri="{BB962C8B-B14F-4D97-AF65-F5344CB8AC3E}">
        <p14:creationId xmlns:p14="http://schemas.microsoft.com/office/powerpoint/2010/main" val="3425299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28009"/>
            <a:ext cx="8825658" cy="1348380"/>
          </a:xfrm>
        </p:spPr>
        <p:txBody>
          <a:bodyPr/>
          <a:lstStyle/>
          <a:p>
            <a:r>
              <a:rPr lang="en-US" dirty="0">
                <a:solidFill>
                  <a:schemeClr val="accent5">
                    <a:lumMod val="50000"/>
                  </a:schemeClr>
                </a:solidFill>
              </a:rPr>
              <a:t>Down on the Farm</a:t>
            </a:r>
          </a:p>
        </p:txBody>
      </p:sp>
      <p:sp>
        <p:nvSpPr>
          <p:cNvPr id="3" name="Subtitle 2"/>
          <p:cNvSpPr>
            <a:spLocks noGrp="1"/>
          </p:cNvSpPr>
          <p:nvPr>
            <p:ph type="subTitle" idx="1"/>
          </p:nvPr>
        </p:nvSpPr>
        <p:spPr>
          <a:xfrm>
            <a:off x="0" y="1220371"/>
            <a:ext cx="5414211" cy="1348380"/>
          </a:xfrm>
        </p:spPr>
        <p:txBody>
          <a:bodyPr>
            <a:noAutofit/>
          </a:bodyPr>
          <a:lstStyle/>
          <a:p>
            <a:r>
              <a:rPr lang="en-US" sz="3600" dirty="0">
                <a:solidFill>
                  <a:schemeClr val="accent5">
                    <a:lumMod val="50000"/>
                  </a:schemeClr>
                </a:solidFill>
              </a:rPr>
              <a:t>Supporting Farmers </a:t>
            </a:r>
          </a:p>
          <a:p>
            <a:r>
              <a:rPr lang="en-US" sz="3600" dirty="0">
                <a:solidFill>
                  <a:schemeClr val="accent5">
                    <a:lumMod val="50000"/>
                  </a:schemeClr>
                </a:solidFill>
              </a:rPr>
              <a:t>in Stressful times</a:t>
            </a:r>
          </a:p>
        </p:txBody>
      </p:sp>
    </p:spTree>
    <p:extLst>
      <p:ext uri="{BB962C8B-B14F-4D97-AF65-F5344CB8AC3E}">
        <p14:creationId xmlns:p14="http://schemas.microsoft.com/office/powerpoint/2010/main" val="40696832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1048252" y="1203104"/>
            <a:ext cx="4358151" cy="4451792"/>
          </a:xfrm>
        </p:spPr>
        <p:txBody>
          <a:bodyPr>
            <a:noAutofit/>
          </a:bodyPr>
          <a:lstStyle/>
          <a:p>
            <a:r>
              <a:rPr lang="en-US" sz="4400" b="1" dirty="0"/>
              <a:t>WHAT ARE SOME SIGNS AND SYMPTOMS OF STRESS?</a:t>
            </a:r>
          </a:p>
        </p:txBody>
      </p:sp>
      <p:pic>
        <p:nvPicPr>
          <p:cNvPr id="5" name="Content Placeholder 4" descr="Cartoon of woman pulling her hair out">
            <a:extLst>
              <a:ext uri="{FF2B5EF4-FFF2-40B4-BE49-F238E27FC236}">
                <a16:creationId xmlns:a16="http://schemas.microsoft.com/office/drawing/2014/main" id="{255EA523-A69D-42BF-82A5-CC65972CDB1D}"/>
              </a:ext>
            </a:extLst>
          </p:cNvPr>
          <p:cNvPicPr>
            <a:picLocks noGrp="1" noChangeAspect="1"/>
          </p:cNvPicPr>
          <p:nvPr>
            <p:ph idx="1"/>
          </p:nvPr>
        </p:nvPicPr>
        <p:blipFill>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6674172" y="1325880"/>
            <a:ext cx="3956008" cy="4206240"/>
          </a:xfrm>
          <a:prstGeom prst="rect">
            <a:avLst/>
          </a:prstGeom>
        </p:spPr>
      </p:pic>
    </p:spTree>
    <p:extLst>
      <p:ext uri="{BB962C8B-B14F-4D97-AF65-F5344CB8AC3E}">
        <p14:creationId xmlns:p14="http://schemas.microsoft.com/office/powerpoint/2010/main" val="3714926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41D29-3573-4D52-AA3D-4F0598C5938D}"/>
              </a:ext>
            </a:extLst>
          </p:cNvPr>
          <p:cNvSpPr>
            <a:spLocks noGrp="1"/>
          </p:cNvSpPr>
          <p:nvPr>
            <p:ph type="title"/>
          </p:nvPr>
        </p:nvSpPr>
        <p:spPr>
          <a:xfrm>
            <a:off x="3737810" y="452718"/>
            <a:ext cx="4122821" cy="1400530"/>
          </a:xfrm>
        </p:spPr>
        <p:txBody>
          <a:bodyPr/>
          <a:lstStyle/>
          <a:p>
            <a:r>
              <a:rPr lang="en-US" dirty="0">
                <a:solidFill>
                  <a:srgbClr val="CF5710"/>
                </a:solidFill>
              </a:rPr>
              <a:t>Info card on signs of stress</a:t>
            </a:r>
          </a:p>
        </p:txBody>
      </p:sp>
      <p:pic>
        <p:nvPicPr>
          <p:cNvPr id="5" name="Content Placeholder 3" descr="Picture of &quot;Signs and Symptoms of STRESS&quot; card">
            <a:extLst>
              <a:ext uri="{FF2B5EF4-FFF2-40B4-BE49-F238E27FC236}">
                <a16:creationId xmlns:a16="http://schemas.microsoft.com/office/drawing/2014/main" id="{EFCED56B-98B2-4603-B7B5-3A0206A3D6A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l="645" r="645"/>
          <a:stretch>
            <a:fillRect/>
          </a:stretch>
        </p:blipFill>
        <p:spPr>
          <a:xfrm>
            <a:off x="3662248" y="91440"/>
            <a:ext cx="4273944" cy="6675120"/>
          </a:xfrm>
          <a:prstGeom prst="rect">
            <a:avLst/>
          </a:prstGeom>
        </p:spPr>
      </p:pic>
    </p:spTree>
    <p:extLst>
      <p:ext uri="{BB962C8B-B14F-4D97-AF65-F5344CB8AC3E}">
        <p14:creationId xmlns:p14="http://schemas.microsoft.com/office/powerpoint/2010/main" val="2476436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4259" y="452718"/>
            <a:ext cx="11363484" cy="1400530"/>
          </a:xfrm>
        </p:spPr>
        <p:txBody>
          <a:bodyPr/>
          <a:lstStyle/>
          <a:p>
            <a:r>
              <a:rPr lang="en-US" sz="4400" b="1" dirty="0"/>
              <a:t>SIGNS OF CHRONIC &amp; PROLONGED STRESS</a:t>
            </a:r>
          </a:p>
        </p:txBody>
      </p:sp>
      <p:sp>
        <p:nvSpPr>
          <p:cNvPr id="4" name="Content Placeholder 3"/>
          <p:cNvSpPr>
            <a:spLocks noGrp="1"/>
          </p:cNvSpPr>
          <p:nvPr>
            <p:ph sz="half" idx="2"/>
          </p:nvPr>
        </p:nvSpPr>
        <p:spPr>
          <a:xfrm>
            <a:off x="233464" y="1799297"/>
            <a:ext cx="5929397" cy="4816644"/>
          </a:xfrm>
        </p:spPr>
        <p:txBody>
          <a:bodyPr>
            <a:noAutofit/>
          </a:bodyPr>
          <a:lstStyle/>
          <a:p>
            <a:pPr>
              <a:buClr>
                <a:schemeClr val="tx1"/>
              </a:buClr>
              <a:buSzPct val="100000"/>
            </a:pPr>
            <a:r>
              <a:rPr lang="en-US" sz="2800" dirty="0">
                <a:latin typeface="Verdana" panose="020B0604030504040204" pitchFamily="34" charset="0"/>
                <a:ea typeface="Verdana" panose="020B0604030504040204" pitchFamily="34" charset="0"/>
              </a:rPr>
              <a:t> Change in routine</a:t>
            </a:r>
          </a:p>
          <a:p>
            <a:pPr>
              <a:buClr>
                <a:schemeClr val="tx1"/>
              </a:buClr>
              <a:buSzPct val="100000"/>
            </a:pPr>
            <a:r>
              <a:rPr lang="en-US" sz="2800" dirty="0">
                <a:latin typeface="Verdana" panose="020B0604030504040204" pitchFamily="34" charset="0"/>
                <a:ea typeface="Verdana" panose="020B0604030504040204" pitchFamily="34" charset="0"/>
              </a:rPr>
              <a:t> Physical appearance</a:t>
            </a:r>
          </a:p>
          <a:p>
            <a:pPr>
              <a:buClr>
                <a:schemeClr val="tx1"/>
              </a:buClr>
              <a:buSzPct val="100000"/>
            </a:pPr>
            <a:r>
              <a:rPr lang="en-US" sz="2800" dirty="0">
                <a:latin typeface="Verdana" panose="020B0604030504040204" pitchFamily="34" charset="0"/>
                <a:ea typeface="Verdana" panose="020B0604030504040204" pitchFamily="34" charset="0"/>
              </a:rPr>
              <a:t> Mood</a:t>
            </a:r>
          </a:p>
          <a:p>
            <a:pPr>
              <a:buClr>
                <a:schemeClr val="tx1"/>
              </a:buClr>
              <a:buSzPct val="100000"/>
            </a:pPr>
            <a:r>
              <a:rPr lang="en-US" sz="2800" dirty="0">
                <a:latin typeface="Verdana" panose="020B0604030504040204" pitchFamily="34" charset="0"/>
                <a:ea typeface="Verdana" panose="020B0604030504040204" pitchFamily="34" charset="0"/>
              </a:rPr>
              <a:t> Care of livestock/fields </a:t>
            </a:r>
          </a:p>
          <a:p>
            <a:pPr>
              <a:buClr>
                <a:schemeClr val="tx1"/>
              </a:buClr>
              <a:buSzPct val="100000"/>
            </a:pPr>
            <a:r>
              <a:rPr lang="en-US" sz="2800" dirty="0">
                <a:latin typeface="Verdana" panose="020B0604030504040204" pitchFamily="34" charset="0"/>
                <a:ea typeface="Verdana" panose="020B0604030504040204" pitchFamily="34" charset="0"/>
              </a:rPr>
              <a:t> Physical illness</a:t>
            </a:r>
          </a:p>
          <a:p>
            <a:pPr>
              <a:buClr>
                <a:schemeClr val="tx1"/>
              </a:buClr>
              <a:buSzPct val="100000"/>
            </a:pPr>
            <a:r>
              <a:rPr lang="en-US" sz="2800" dirty="0">
                <a:latin typeface="Verdana" panose="020B0604030504040204" pitchFamily="34" charset="0"/>
                <a:ea typeface="Verdana" panose="020B0604030504040204" pitchFamily="34" charset="0"/>
              </a:rPr>
              <a:t> Increase in farm accidents</a:t>
            </a:r>
          </a:p>
          <a:p>
            <a:pPr>
              <a:buClr>
                <a:schemeClr val="tx1"/>
              </a:buClr>
              <a:buSzPct val="100000"/>
            </a:pPr>
            <a:r>
              <a:rPr lang="en-US" sz="2800" dirty="0">
                <a:latin typeface="Verdana" panose="020B0604030504040204" pitchFamily="34" charset="0"/>
                <a:ea typeface="Verdana" panose="020B0604030504040204" pitchFamily="34" charset="0"/>
              </a:rPr>
              <a:t> Change in appearance of farm</a:t>
            </a:r>
          </a:p>
          <a:p>
            <a:pPr>
              <a:buClr>
                <a:schemeClr val="tx1"/>
              </a:buClr>
              <a:buSzPct val="100000"/>
            </a:pPr>
            <a:r>
              <a:rPr lang="en-US" sz="2800" dirty="0">
                <a:latin typeface="Verdana" panose="020B0604030504040204" pitchFamily="34" charset="0"/>
                <a:ea typeface="Verdana" panose="020B0604030504040204" pitchFamily="34" charset="0"/>
              </a:rPr>
              <a:t> Behavior issues in kids</a:t>
            </a:r>
          </a:p>
        </p:txBody>
      </p:sp>
      <p:pic>
        <p:nvPicPr>
          <p:cNvPr id="7" name="Content Placeholder 6" descr="Speedometer labeled &quot;stress&quot; with needle near 100%"/>
          <p:cNvPicPr>
            <a:picLocks noGrp="1" noChangeAspect="1"/>
          </p:cNvPicPr>
          <p:nvPr>
            <p:ph sz="quarter" idx="4"/>
          </p:nvPr>
        </p:nvPicPr>
        <p:blipFill>
          <a:blip r:embed="rId3" cstate="print">
            <a:extLst>
              <a:ext uri="{28A0092B-C50C-407E-A947-70E740481C1C}">
                <a14:useLocalDpi xmlns:a14="http://schemas.microsoft.com/office/drawing/2010/main"/>
              </a:ext>
            </a:extLst>
          </a:blip>
          <a:stretch>
            <a:fillRect/>
          </a:stretch>
        </p:blipFill>
        <p:spPr>
          <a:xfrm>
            <a:off x="6096000" y="1853248"/>
            <a:ext cx="5614881" cy="3937952"/>
          </a:xfrm>
        </p:spPr>
      </p:pic>
    </p:spTree>
    <p:extLst>
      <p:ext uri="{BB962C8B-B14F-4D97-AF65-F5344CB8AC3E}">
        <p14:creationId xmlns:p14="http://schemas.microsoft.com/office/powerpoint/2010/main" val="768469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273" y="452718"/>
            <a:ext cx="3923607" cy="5000431"/>
          </a:xfrm>
        </p:spPr>
        <p:txBody>
          <a:bodyPr/>
          <a:lstStyle/>
          <a:p>
            <a:r>
              <a:rPr lang="en-US" sz="4400" b="1" dirty="0">
                <a:solidFill>
                  <a:schemeClr val="tx1"/>
                </a:solidFill>
                <a:ea typeface="Verdana" panose="020B0604030504040204" pitchFamily="34" charset="0"/>
              </a:rPr>
              <a:t>CRISIS:  </a:t>
            </a:r>
            <a:br>
              <a:rPr lang="en-US" sz="4400" b="1" dirty="0">
                <a:solidFill>
                  <a:schemeClr val="tx1"/>
                </a:solidFill>
                <a:ea typeface="Verdana" panose="020B0604030504040204" pitchFamily="34" charset="0"/>
              </a:rPr>
            </a:br>
            <a:r>
              <a:rPr lang="en-US" sz="4400" b="1" dirty="0">
                <a:solidFill>
                  <a:schemeClr val="tx1"/>
                </a:solidFill>
                <a:ea typeface="Verdana" panose="020B0604030504040204" pitchFamily="34" charset="0"/>
              </a:rPr>
              <a:t>A SITUATION THAT EXCEEDS  PERSON’S ABILITY TO COPE</a:t>
            </a:r>
            <a:endParaRPr lang="en-US" sz="4400" dirty="0">
              <a:solidFill>
                <a:schemeClr val="tx1"/>
              </a:solidFill>
              <a:ea typeface="Verdana" panose="020B0604030504040204" pitchFamily="34" charset="0"/>
            </a:endParaRPr>
          </a:p>
        </p:txBody>
      </p:sp>
      <p:pic>
        <p:nvPicPr>
          <p:cNvPr id="6" name="Content Placeholder 5" descr="List of crisis situations that might happen on a farm">
            <a:extLst>
              <a:ext uri="{FF2B5EF4-FFF2-40B4-BE49-F238E27FC236}">
                <a16:creationId xmlns:a16="http://schemas.microsoft.com/office/drawing/2014/main" id="{6EA087BD-4CC3-4D44-95B6-84C3CDED3047}"/>
              </a:ext>
            </a:extLst>
          </p:cNvPr>
          <p:cNvPicPr>
            <a:picLocks noGrp="1" noChangeAspect="1"/>
          </p:cNvPicPr>
          <p:nvPr>
            <p:ph sz="half" idx="1"/>
          </p:nvPr>
        </p:nvPicPr>
        <p:blipFill>
          <a:blip r:embed="rId3"/>
          <a:stretch>
            <a:fillRect/>
          </a:stretch>
        </p:blipFill>
        <p:spPr>
          <a:xfrm>
            <a:off x="6459908" y="234098"/>
            <a:ext cx="5486400" cy="5219052"/>
          </a:xfrm>
          <a:prstGeom prst="rect">
            <a:avLst/>
          </a:prstGeom>
          <a:blipFill>
            <a:blip r:embed="rId4"/>
            <a:tile tx="0" ty="0" sx="100000" sy="100000" flip="none" algn="tl"/>
          </a:blipFill>
        </p:spPr>
      </p:pic>
      <p:sp>
        <p:nvSpPr>
          <p:cNvPr id="3" name="Content Placeholder 2">
            <a:extLst>
              <a:ext uri="{FF2B5EF4-FFF2-40B4-BE49-F238E27FC236}">
                <a16:creationId xmlns:a16="http://schemas.microsoft.com/office/drawing/2014/main" id="{1F4387AA-C846-4846-8F42-2AADC573A77A}"/>
              </a:ext>
            </a:extLst>
          </p:cNvPr>
          <p:cNvSpPr>
            <a:spLocks noGrp="1"/>
          </p:cNvSpPr>
          <p:nvPr>
            <p:ph sz="half" idx="2"/>
          </p:nvPr>
        </p:nvSpPr>
        <p:spPr>
          <a:xfrm>
            <a:off x="435952" y="5544589"/>
            <a:ext cx="11320096" cy="1313411"/>
          </a:xfrm>
        </p:spPr>
        <p:txBody>
          <a:bodyPr>
            <a:normAutofit/>
          </a:bodyPr>
          <a:lstStyle/>
          <a:p>
            <a:pPr marL="0" indent="0">
              <a:buNone/>
            </a:pPr>
            <a:r>
              <a:rPr lang="en-US" sz="3600" u="sng" dirty="0"/>
              <a:t>Your</a:t>
            </a:r>
            <a:r>
              <a:rPr lang="en-US" sz="3600" dirty="0"/>
              <a:t> task:  help the person return to their normal level of functioning</a:t>
            </a:r>
          </a:p>
        </p:txBody>
      </p:sp>
    </p:spTree>
    <p:extLst>
      <p:ext uri="{BB962C8B-B14F-4D97-AF65-F5344CB8AC3E}">
        <p14:creationId xmlns:p14="http://schemas.microsoft.com/office/powerpoint/2010/main" val="518597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89000"/>
              </a:schemeClr>
            </a:gs>
            <a:gs pos="23000">
              <a:schemeClr val="accent2">
                <a:lumMod val="89000"/>
              </a:schemeClr>
            </a:gs>
            <a:gs pos="69000">
              <a:schemeClr val="accent2">
                <a:lumMod val="75000"/>
              </a:schemeClr>
            </a:gs>
            <a:gs pos="97000">
              <a:schemeClr val="accent2">
                <a:lumMod val="7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rPr>
              <a:t>CRISIS INTERVENTION</a:t>
            </a:r>
          </a:p>
        </p:txBody>
      </p:sp>
      <p:sp>
        <p:nvSpPr>
          <p:cNvPr id="4" name="Content Placeholder 3"/>
          <p:cNvSpPr>
            <a:spLocks noGrp="1"/>
          </p:cNvSpPr>
          <p:nvPr>
            <p:ph sz="half" idx="2"/>
          </p:nvPr>
        </p:nvSpPr>
        <p:spPr>
          <a:xfrm>
            <a:off x="646110" y="1853248"/>
            <a:ext cx="4702362" cy="4552034"/>
          </a:xfrm>
        </p:spPr>
        <p:txBody>
          <a:bodyPr>
            <a:noAutofit/>
          </a:bodyPr>
          <a:lstStyle/>
          <a:p>
            <a:pPr marL="514350" indent="-514350">
              <a:buClrTx/>
              <a:buSzPct val="100000"/>
              <a:buFont typeface="+mj-lt"/>
              <a:buAutoNum type="arabicPeriod"/>
            </a:pPr>
            <a:r>
              <a:rPr lang="en-US" sz="3600" dirty="0">
                <a:latin typeface="Calibri" panose="020F0502020204030204" pitchFamily="34" charset="0"/>
                <a:ea typeface="Verdana" panose="020B0604030504040204" pitchFamily="34" charset="0"/>
                <a:cs typeface="Calibri" panose="020F0502020204030204" pitchFamily="34" charset="0"/>
              </a:rPr>
              <a:t>Short Term </a:t>
            </a:r>
          </a:p>
          <a:p>
            <a:pPr marL="514350" indent="-514350">
              <a:buClrTx/>
              <a:buSzPct val="100000"/>
              <a:buFont typeface="+mj-lt"/>
              <a:buAutoNum type="arabicPeriod"/>
            </a:pPr>
            <a:endParaRPr lang="en-US" sz="3600" dirty="0">
              <a:latin typeface="Calibri" panose="020F0502020204030204" pitchFamily="34" charset="0"/>
              <a:ea typeface="Verdana" panose="020B0604030504040204" pitchFamily="34" charset="0"/>
              <a:cs typeface="Calibri" panose="020F0502020204030204" pitchFamily="34" charset="0"/>
            </a:endParaRPr>
          </a:p>
          <a:p>
            <a:pPr marL="514350" indent="-514350">
              <a:buClrTx/>
              <a:buSzPct val="100000"/>
              <a:buFont typeface="+mj-lt"/>
              <a:buAutoNum type="arabicPeriod"/>
            </a:pPr>
            <a:r>
              <a:rPr lang="en-US" sz="3600" dirty="0">
                <a:latin typeface="Calibri" panose="020F0502020204030204" pitchFamily="34" charset="0"/>
                <a:ea typeface="Verdana" panose="020B0604030504040204" pitchFamily="34" charset="0"/>
                <a:cs typeface="Calibri" panose="020F0502020204030204" pitchFamily="34" charset="0"/>
              </a:rPr>
              <a:t>Primary Goal: reestablish equilibrium, solve immediate problem</a:t>
            </a:r>
          </a:p>
          <a:p>
            <a:endParaRPr lang="en-US" sz="2800" dirty="0">
              <a:latin typeface="Verdana" panose="020B0604030504040204" pitchFamily="34" charset="0"/>
              <a:ea typeface="Verdana" panose="020B0604030504040204" pitchFamily="34" charset="0"/>
            </a:endParaRPr>
          </a:p>
        </p:txBody>
      </p:sp>
      <p:sp>
        <p:nvSpPr>
          <p:cNvPr id="6" name="Content Placeholder 5"/>
          <p:cNvSpPr>
            <a:spLocks noGrp="1"/>
          </p:cNvSpPr>
          <p:nvPr>
            <p:ph sz="quarter" idx="4"/>
          </p:nvPr>
        </p:nvSpPr>
        <p:spPr>
          <a:xfrm>
            <a:off x="5871063" y="1569659"/>
            <a:ext cx="6088326" cy="4835623"/>
          </a:xfrm>
        </p:spPr>
        <p:txBody>
          <a:bodyPr>
            <a:normAutofit fontScale="92500" lnSpcReduction="10000"/>
          </a:bodyPr>
          <a:lstStyle/>
          <a:p>
            <a:pPr marL="0" indent="0" algn="ctr">
              <a:buNone/>
            </a:pPr>
            <a:r>
              <a:rPr lang="en-US" sz="3600" b="1" dirty="0">
                <a:latin typeface="+mn-lt"/>
                <a:ea typeface="Verdana" panose="020B0604030504040204" pitchFamily="34" charset="0"/>
              </a:rPr>
              <a:t>Benefits</a:t>
            </a:r>
          </a:p>
          <a:p>
            <a:pPr>
              <a:buClr>
                <a:schemeClr val="tx1"/>
              </a:buClr>
            </a:pPr>
            <a:r>
              <a:rPr lang="en-US" sz="3600" dirty="0">
                <a:latin typeface="+mn-lt"/>
                <a:ea typeface="Verdana" panose="020B0604030504040204" pitchFamily="34" charset="0"/>
              </a:rPr>
              <a:t> </a:t>
            </a:r>
            <a:r>
              <a:rPr lang="en-US" sz="3900" dirty="0">
                <a:latin typeface="Calibri" panose="020F0502020204030204" pitchFamily="34" charset="0"/>
                <a:ea typeface="Verdana" panose="020B0604030504040204" pitchFamily="34" charset="0"/>
                <a:cs typeface="Calibri" panose="020F0502020204030204" pitchFamily="34" charset="0"/>
              </a:rPr>
              <a:t>Diffuse intense emotions</a:t>
            </a:r>
          </a:p>
          <a:p>
            <a:pPr>
              <a:buClr>
                <a:schemeClr val="tx1"/>
              </a:buClr>
            </a:pPr>
            <a:r>
              <a:rPr lang="en-US" sz="3900" dirty="0">
                <a:latin typeface="Calibri" panose="020F0502020204030204" pitchFamily="34" charset="0"/>
                <a:ea typeface="Verdana" panose="020B0604030504040204" pitchFamily="34" charset="0"/>
                <a:cs typeface="Calibri" panose="020F0502020204030204" pitchFamily="34" charset="0"/>
              </a:rPr>
              <a:t> Return the person  to their normal functioning level.</a:t>
            </a:r>
          </a:p>
          <a:p>
            <a:pPr>
              <a:buClr>
                <a:schemeClr val="tx1"/>
              </a:buClr>
            </a:pPr>
            <a:r>
              <a:rPr lang="en-US" sz="3900" dirty="0">
                <a:latin typeface="Calibri" panose="020F0502020204030204" pitchFamily="34" charset="0"/>
                <a:ea typeface="Verdana" panose="020B0604030504040204" pitchFamily="34" charset="0"/>
                <a:cs typeface="Calibri" panose="020F0502020204030204" pitchFamily="34" charset="0"/>
              </a:rPr>
              <a:t> Buy time</a:t>
            </a:r>
          </a:p>
          <a:p>
            <a:pPr>
              <a:buClr>
                <a:schemeClr val="tx1"/>
              </a:buClr>
            </a:pPr>
            <a:r>
              <a:rPr lang="en-US" sz="3900" dirty="0">
                <a:latin typeface="Calibri" panose="020F0502020204030204" pitchFamily="34" charset="0"/>
                <a:ea typeface="Verdana" panose="020B0604030504040204" pitchFamily="34" charset="0"/>
                <a:cs typeface="Calibri" panose="020F0502020204030204" pitchFamily="34" charset="0"/>
              </a:rPr>
              <a:t> Establish rapport by communicating empathy</a:t>
            </a:r>
          </a:p>
          <a:p>
            <a:pPr>
              <a:buClr>
                <a:schemeClr val="tx1"/>
              </a:buClr>
            </a:pPr>
            <a:r>
              <a:rPr lang="en-US" sz="3900" dirty="0">
                <a:latin typeface="Calibri" panose="020F0502020204030204" pitchFamily="34" charset="0"/>
                <a:ea typeface="Verdana" panose="020B0604030504040204" pitchFamily="34" charset="0"/>
                <a:cs typeface="Calibri" panose="020F0502020204030204" pitchFamily="34" charset="0"/>
              </a:rPr>
              <a:t> Gather information</a:t>
            </a:r>
          </a:p>
          <a:p>
            <a:endParaRPr lang="en-US" dirty="0"/>
          </a:p>
        </p:txBody>
      </p:sp>
    </p:spTree>
    <p:extLst>
      <p:ext uri="{BB962C8B-B14F-4D97-AF65-F5344CB8AC3E}">
        <p14:creationId xmlns:p14="http://schemas.microsoft.com/office/powerpoint/2010/main" val="3842110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alphaModFix amt="68000"/>
            <a:lum/>
            <a:extLst>
              <a:ext uri="{28A0092B-C50C-407E-A947-70E740481C1C}">
                <a14:useLocalDpi xmlns:a14="http://schemas.microsoft.com/office/drawing/2010/main"/>
              </a:ext>
            </a:extLst>
          </a:blip>
          <a:srcRect/>
          <a:stretch>
            <a:fillRect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bg1"/>
                </a:solidFill>
              </a:rPr>
              <a:t>SYMPATHY vs EMPATHY</a:t>
            </a:r>
          </a:p>
        </p:txBody>
      </p:sp>
      <p:sp>
        <p:nvSpPr>
          <p:cNvPr id="3" name="Content Placeholder 2"/>
          <p:cNvSpPr>
            <a:spLocks noGrp="1"/>
          </p:cNvSpPr>
          <p:nvPr>
            <p:ph idx="1"/>
          </p:nvPr>
        </p:nvSpPr>
        <p:spPr>
          <a:xfrm>
            <a:off x="646111" y="2662519"/>
            <a:ext cx="7908302" cy="4195481"/>
          </a:xfrm>
          <a:noFill/>
        </p:spPr>
        <p:txBody>
          <a:bodyPr>
            <a:noAutofit/>
          </a:bodyPr>
          <a:lstStyle/>
          <a:p>
            <a:pPr>
              <a:spcBef>
                <a:spcPts val="0"/>
              </a:spcBef>
              <a:spcAft>
                <a:spcPts val="2400"/>
              </a:spcAft>
              <a:buClrTx/>
            </a:pPr>
            <a:r>
              <a:rPr lang="en-US" sz="3600" dirty="0">
                <a:solidFill>
                  <a:schemeClr val="bg1"/>
                </a:solidFill>
                <a:latin typeface="Calibri" panose="020F0502020204030204" pitchFamily="34" charset="0"/>
                <a:ea typeface="Verdana" panose="020B0604030504040204" pitchFamily="34" charset="0"/>
                <a:cs typeface="Calibri" panose="020F0502020204030204" pitchFamily="34" charset="0"/>
              </a:rPr>
              <a:t> You want to </a:t>
            </a:r>
            <a:r>
              <a:rPr lang="en-US" sz="3600" i="1" u="sng" dirty="0">
                <a:solidFill>
                  <a:schemeClr val="bg1"/>
                </a:solidFill>
                <a:latin typeface="Calibri" panose="020F0502020204030204" pitchFamily="34" charset="0"/>
                <a:ea typeface="Verdana" panose="020B0604030504040204" pitchFamily="34" charset="0"/>
                <a:cs typeface="Calibri" panose="020F0502020204030204" pitchFamily="34" charset="0"/>
              </a:rPr>
              <a:t>understand</a:t>
            </a:r>
            <a:r>
              <a:rPr lang="en-US" sz="3600" i="1" dirty="0">
                <a:solidFill>
                  <a:schemeClr val="bg1"/>
                </a:solidFill>
                <a:latin typeface="Calibri" panose="020F0502020204030204" pitchFamily="34" charset="0"/>
                <a:ea typeface="Verdana" panose="020B0604030504040204" pitchFamily="34" charset="0"/>
                <a:cs typeface="Calibri" panose="020F0502020204030204" pitchFamily="34" charset="0"/>
              </a:rPr>
              <a:t> </a:t>
            </a:r>
            <a:r>
              <a:rPr lang="en-US" sz="3600" dirty="0">
                <a:solidFill>
                  <a:schemeClr val="bg1"/>
                </a:solidFill>
                <a:latin typeface="Calibri" panose="020F0502020204030204" pitchFamily="34" charset="0"/>
                <a:ea typeface="Verdana" panose="020B0604030504040204" pitchFamily="34" charset="0"/>
                <a:cs typeface="Calibri" panose="020F0502020204030204" pitchFamily="34" charset="0"/>
              </a:rPr>
              <a:t>what they are feeling, NOT </a:t>
            </a:r>
            <a:r>
              <a:rPr lang="en-US" sz="3600" i="1" u="sng" dirty="0">
                <a:solidFill>
                  <a:schemeClr val="bg1"/>
                </a:solidFill>
                <a:latin typeface="Calibri" panose="020F0502020204030204" pitchFamily="34" charset="0"/>
                <a:ea typeface="Verdana" panose="020B0604030504040204" pitchFamily="34" charset="0"/>
                <a:cs typeface="Calibri" panose="020F0502020204030204" pitchFamily="34" charset="0"/>
              </a:rPr>
              <a:t>feel</a:t>
            </a:r>
            <a:r>
              <a:rPr lang="en-US" sz="3600" i="1" dirty="0">
                <a:solidFill>
                  <a:schemeClr val="bg1"/>
                </a:solidFill>
                <a:latin typeface="Calibri" panose="020F0502020204030204" pitchFamily="34" charset="0"/>
                <a:ea typeface="Verdana" panose="020B0604030504040204" pitchFamily="34" charset="0"/>
                <a:cs typeface="Calibri" panose="020F0502020204030204" pitchFamily="34" charset="0"/>
              </a:rPr>
              <a:t> </a:t>
            </a:r>
            <a:r>
              <a:rPr lang="en-US" sz="3600" dirty="0">
                <a:solidFill>
                  <a:schemeClr val="bg1"/>
                </a:solidFill>
                <a:latin typeface="Calibri" panose="020F0502020204030204" pitchFamily="34" charset="0"/>
                <a:ea typeface="Verdana" panose="020B0604030504040204" pitchFamily="34" charset="0"/>
                <a:cs typeface="Calibri" panose="020F0502020204030204" pitchFamily="34" charset="0"/>
              </a:rPr>
              <a:t>what they are feeling</a:t>
            </a:r>
          </a:p>
          <a:p>
            <a:pPr>
              <a:spcBef>
                <a:spcPts val="0"/>
              </a:spcBef>
              <a:spcAft>
                <a:spcPts val="2400"/>
              </a:spcAft>
              <a:buClrTx/>
            </a:pPr>
            <a:r>
              <a:rPr lang="en-US" sz="3600" dirty="0">
                <a:solidFill>
                  <a:schemeClr val="bg1"/>
                </a:solidFill>
                <a:latin typeface="Calibri" panose="020F0502020204030204" pitchFamily="34" charset="0"/>
                <a:ea typeface="Verdana" panose="020B0604030504040204" pitchFamily="34" charset="0"/>
                <a:cs typeface="Calibri" panose="020F0502020204030204" pitchFamily="34" charset="0"/>
              </a:rPr>
              <a:t> Empathy implies objectivity and understanding  </a:t>
            </a:r>
          </a:p>
          <a:p>
            <a:pPr>
              <a:spcBef>
                <a:spcPts val="0"/>
              </a:spcBef>
              <a:spcAft>
                <a:spcPts val="2400"/>
              </a:spcAft>
              <a:buClrTx/>
            </a:pPr>
            <a:r>
              <a:rPr lang="en-US" sz="3600" dirty="0">
                <a:solidFill>
                  <a:schemeClr val="bg1"/>
                </a:solidFill>
                <a:latin typeface="Calibri" panose="020F0502020204030204" pitchFamily="34" charset="0"/>
                <a:ea typeface="Verdana" panose="020B0604030504040204" pitchFamily="34" charset="0"/>
                <a:cs typeface="Calibri" panose="020F0502020204030204" pitchFamily="34" charset="0"/>
              </a:rPr>
              <a:t> Empathy builds trust</a:t>
            </a:r>
          </a:p>
        </p:txBody>
      </p:sp>
    </p:spTree>
    <p:extLst>
      <p:ext uri="{BB962C8B-B14F-4D97-AF65-F5344CB8AC3E}">
        <p14:creationId xmlns:p14="http://schemas.microsoft.com/office/powerpoint/2010/main" val="6447755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t>SKILL BUILDING:  ACTIVE LISTENING </a:t>
            </a:r>
          </a:p>
        </p:txBody>
      </p:sp>
      <p:pic>
        <p:nvPicPr>
          <p:cNvPr id="5" name="Content Placeholder 4" descr="Word cloud comprised of the word &quot;listen&quot; in different colors, sizes and orientations">
            <a:extLst>
              <a:ext uri="{FF2B5EF4-FFF2-40B4-BE49-F238E27FC236}">
                <a16:creationId xmlns:a16="http://schemas.microsoft.com/office/drawing/2014/main" id="{84EECA3F-E9FD-4E8F-B968-63720CC1100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169920" y="2052366"/>
            <a:ext cx="5852160" cy="3139660"/>
          </a:xfrm>
          <a:prstGeom prst="rect">
            <a:avLst/>
          </a:prstGeom>
          <a:ln w="38100" cap="sq">
            <a:solidFill>
              <a:srgbClr val="000000"/>
            </a:solidFill>
            <a:prstDash val="solid"/>
            <a:miter lim="800000"/>
          </a:ln>
          <a:effectLst>
            <a:outerShdw blurRad="50800" dist="38100" dir="2700000" algn="tl" rotWithShape="0">
              <a:srgbClr val="000000">
                <a:alpha val="43000"/>
              </a:srgbClr>
            </a:outerShdw>
            <a:reflection stA="47000" endPos="65000" dist="50800" dir="5400000" sy="-100000" algn="bl" rotWithShape="0"/>
          </a:effectLst>
        </p:spPr>
      </p:pic>
    </p:spTree>
    <p:extLst>
      <p:ext uri="{BB962C8B-B14F-4D97-AF65-F5344CB8AC3E}">
        <p14:creationId xmlns:p14="http://schemas.microsoft.com/office/powerpoint/2010/main" val="33302652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a:t>LISTEN WITHOUT JUDGEMENT</a:t>
            </a:r>
            <a:endParaRPr lang="en-US" sz="4400" b="1" dirty="0"/>
          </a:p>
        </p:txBody>
      </p:sp>
      <p:pic>
        <p:nvPicPr>
          <p:cNvPr id="6" name="Content Placeholder 5" descr="Two stylized heads in silhouette. One is talking, the other is listening.">
            <a:extLst>
              <a:ext uri="{FF2B5EF4-FFF2-40B4-BE49-F238E27FC236}">
                <a16:creationId xmlns:a16="http://schemas.microsoft.com/office/drawing/2014/main" id="{71286650-E686-46C6-AC15-D4C3C19B59D0}"/>
              </a:ext>
            </a:extLst>
          </p:cNvPr>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140647" y="2346960"/>
            <a:ext cx="4066032" cy="2164080"/>
          </a:xfrm>
          <a:prstGeom prst="rect">
            <a:avLst/>
          </a:prstGeom>
        </p:spPr>
      </p:pic>
      <p:sp>
        <p:nvSpPr>
          <p:cNvPr id="3" name="Content Placeholder 2"/>
          <p:cNvSpPr>
            <a:spLocks noGrp="1"/>
          </p:cNvSpPr>
          <p:nvPr>
            <p:ph sz="half" idx="1"/>
          </p:nvPr>
        </p:nvSpPr>
        <p:spPr>
          <a:xfrm>
            <a:off x="4712143" y="1853248"/>
            <a:ext cx="6833746" cy="4371089"/>
          </a:xfrm>
        </p:spPr>
        <p:txBody>
          <a:bodyPr>
            <a:normAutofit fontScale="92500" lnSpcReduction="20000"/>
          </a:bodyPr>
          <a:lstStyle/>
          <a:p>
            <a:pPr>
              <a:buClr>
                <a:schemeClr val="tx1">
                  <a:lumMod val="95000"/>
                </a:schemeClr>
              </a:buClr>
            </a:pPr>
            <a:r>
              <a:rPr lang="en-US" sz="4000" dirty="0">
                <a:latin typeface="+mn-lt"/>
                <a:ea typeface="Verdana" panose="020B0604030504040204" pitchFamily="34" charset="0"/>
              </a:rPr>
              <a:t> </a:t>
            </a:r>
            <a:r>
              <a:rPr lang="en-US" sz="4300" dirty="0">
                <a:latin typeface="Calibri" panose="020F0502020204030204" pitchFamily="34" charset="0"/>
                <a:ea typeface="Verdana" panose="020B0604030504040204" pitchFamily="34" charset="0"/>
                <a:cs typeface="Calibri" panose="020F0502020204030204" pitchFamily="34" charset="0"/>
              </a:rPr>
              <a:t>Be accepting</a:t>
            </a:r>
          </a:p>
          <a:p>
            <a:pPr marL="0" indent="0">
              <a:buClr>
                <a:schemeClr val="tx1">
                  <a:lumMod val="95000"/>
                </a:schemeClr>
              </a:buClr>
              <a:buSzPct val="100000"/>
              <a:buNone/>
            </a:pPr>
            <a:endParaRPr lang="en-US" sz="4300" dirty="0">
              <a:latin typeface="Calibri" panose="020F0502020204030204" pitchFamily="34" charset="0"/>
              <a:ea typeface="Verdana" panose="020B0604030504040204" pitchFamily="34" charset="0"/>
              <a:cs typeface="Calibri" panose="020F0502020204030204" pitchFamily="34" charset="0"/>
            </a:endParaRPr>
          </a:p>
          <a:p>
            <a:pPr>
              <a:buClr>
                <a:schemeClr val="tx1">
                  <a:lumMod val="95000"/>
                </a:schemeClr>
              </a:buClr>
            </a:pPr>
            <a:r>
              <a:rPr lang="en-US" sz="4300" dirty="0">
                <a:latin typeface="Calibri" panose="020F0502020204030204" pitchFamily="34" charset="0"/>
                <a:ea typeface="Verdana" panose="020B0604030504040204" pitchFamily="34" charset="0"/>
                <a:cs typeface="Calibri" panose="020F0502020204030204" pitchFamily="34" charset="0"/>
              </a:rPr>
              <a:t> Don’t inject your own values or emotions into the situation</a:t>
            </a:r>
          </a:p>
          <a:p>
            <a:pPr marL="0" indent="0">
              <a:buClr>
                <a:schemeClr val="tx1">
                  <a:lumMod val="95000"/>
                </a:schemeClr>
              </a:buClr>
              <a:buSzPct val="100000"/>
              <a:buNone/>
            </a:pPr>
            <a:endParaRPr lang="en-US" sz="4300" dirty="0">
              <a:latin typeface="Calibri" panose="020F0502020204030204" pitchFamily="34" charset="0"/>
              <a:ea typeface="Verdana" panose="020B0604030504040204" pitchFamily="34" charset="0"/>
              <a:cs typeface="Calibri" panose="020F0502020204030204" pitchFamily="34" charset="0"/>
            </a:endParaRPr>
          </a:p>
          <a:p>
            <a:pPr>
              <a:buClr>
                <a:schemeClr val="tx1">
                  <a:lumMod val="95000"/>
                </a:schemeClr>
              </a:buClr>
            </a:pPr>
            <a:r>
              <a:rPr lang="en-US" sz="4300" dirty="0">
                <a:latin typeface="Calibri" panose="020F0502020204030204" pitchFamily="34" charset="0"/>
                <a:ea typeface="Verdana" panose="020B0604030504040204" pitchFamily="34" charset="0"/>
                <a:cs typeface="Calibri" panose="020F0502020204030204" pitchFamily="34" charset="0"/>
              </a:rPr>
              <a:t> This is about THEM not YOU!!!</a:t>
            </a:r>
          </a:p>
        </p:txBody>
      </p:sp>
    </p:spTree>
    <p:extLst>
      <p:ext uri="{BB962C8B-B14F-4D97-AF65-F5344CB8AC3E}">
        <p14:creationId xmlns:p14="http://schemas.microsoft.com/office/powerpoint/2010/main" val="19382798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CFA45-371A-4A19-863A-C792528292C9}"/>
              </a:ext>
            </a:extLst>
          </p:cNvPr>
          <p:cNvSpPr>
            <a:spLocks noGrp="1"/>
          </p:cNvSpPr>
          <p:nvPr>
            <p:ph type="title"/>
          </p:nvPr>
        </p:nvSpPr>
        <p:spPr/>
        <p:txBody>
          <a:bodyPr/>
          <a:lstStyle/>
          <a:p>
            <a:r>
              <a:rPr lang="en-US" sz="4400" b="1" dirty="0"/>
              <a:t>#1  EMOTIONAL LABELING</a:t>
            </a:r>
          </a:p>
        </p:txBody>
      </p:sp>
      <p:sp>
        <p:nvSpPr>
          <p:cNvPr id="3" name="Content Placeholder 2">
            <a:extLst>
              <a:ext uri="{FF2B5EF4-FFF2-40B4-BE49-F238E27FC236}">
                <a16:creationId xmlns:a16="http://schemas.microsoft.com/office/drawing/2014/main" id="{1B5997C7-B5AB-4C55-B5D8-459171A6B9FD}"/>
              </a:ext>
            </a:extLst>
          </p:cNvPr>
          <p:cNvSpPr>
            <a:spLocks noGrp="1"/>
          </p:cNvSpPr>
          <p:nvPr>
            <p:ph idx="1"/>
          </p:nvPr>
        </p:nvSpPr>
        <p:spPr>
          <a:xfrm>
            <a:off x="1103312" y="1660358"/>
            <a:ext cx="9821362" cy="4588041"/>
          </a:xfrm>
        </p:spPr>
        <p:txBody>
          <a:bodyPr>
            <a:normAutofit/>
          </a:bodyPr>
          <a:lstStyle/>
          <a:p>
            <a:pPr>
              <a:buClr>
                <a:schemeClr val="tx1"/>
              </a:buClr>
            </a:pPr>
            <a:r>
              <a:rPr lang="en-US" sz="3600" dirty="0"/>
              <a:t> </a:t>
            </a:r>
            <a:r>
              <a:rPr lang="en-US" sz="4000" dirty="0">
                <a:latin typeface="Calibri" panose="020F0502020204030204" pitchFamily="34" charset="0"/>
                <a:cs typeface="Calibri" panose="020F0502020204030204" pitchFamily="34" charset="0"/>
              </a:rPr>
              <a:t>Respond to the emotions you hear in their voice, rather than the content.</a:t>
            </a:r>
          </a:p>
          <a:p>
            <a:pPr>
              <a:buClr>
                <a:schemeClr val="tx1"/>
              </a:buClr>
            </a:pPr>
            <a:r>
              <a:rPr lang="en-US" sz="4000" dirty="0">
                <a:latin typeface="Calibri" panose="020F0502020204030204" pitchFamily="34" charset="0"/>
                <a:cs typeface="Calibri" panose="020F0502020204030204" pitchFamily="34" charset="0"/>
              </a:rPr>
              <a:t> Don’t tell a person how they are feeling, but </a:t>
            </a:r>
            <a:r>
              <a:rPr lang="en-US" sz="4000" i="1" u="sng" dirty="0">
                <a:latin typeface="Calibri" panose="020F0502020204030204" pitchFamily="34" charset="0"/>
                <a:cs typeface="Calibri" panose="020F0502020204030204" pitchFamily="34" charset="0"/>
              </a:rPr>
              <a:t>how they seem to be feeling to you</a:t>
            </a:r>
            <a:r>
              <a:rPr lang="en-US" sz="4000" i="1" dirty="0">
                <a:latin typeface="Calibri" panose="020F0502020204030204" pitchFamily="34" charset="0"/>
                <a:cs typeface="Calibri" panose="020F0502020204030204" pitchFamily="34" charset="0"/>
              </a:rPr>
              <a:t>.</a:t>
            </a:r>
          </a:p>
          <a:p>
            <a:pPr>
              <a:buClr>
                <a:schemeClr val="tx1"/>
              </a:buClr>
            </a:pPr>
            <a:r>
              <a:rPr lang="en-US" sz="4000" dirty="0">
                <a:latin typeface="Calibri" panose="020F0502020204030204" pitchFamily="34" charset="0"/>
                <a:cs typeface="Calibri" panose="020F0502020204030204" pitchFamily="34" charset="0"/>
              </a:rPr>
              <a:t> Don’t worry about labeling emotions incorrectly.</a:t>
            </a:r>
          </a:p>
        </p:txBody>
      </p:sp>
    </p:spTree>
    <p:extLst>
      <p:ext uri="{BB962C8B-B14F-4D97-AF65-F5344CB8AC3E}">
        <p14:creationId xmlns:p14="http://schemas.microsoft.com/office/powerpoint/2010/main" val="3236375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799575"/>
          </a:xfrm>
        </p:spPr>
        <p:txBody>
          <a:bodyPr/>
          <a:lstStyle/>
          <a:p>
            <a:r>
              <a:rPr lang="en-US" sz="4400" b="1" dirty="0">
                <a:solidFill>
                  <a:schemeClr val="tx1"/>
                </a:solidFill>
              </a:rPr>
              <a:t>#2 PARAPHRASING</a:t>
            </a:r>
          </a:p>
        </p:txBody>
      </p:sp>
      <p:sp>
        <p:nvSpPr>
          <p:cNvPr id="4" name="Text Placeholder 3">
            <a:extLst>
              <a:ext uri="{FF2B5EF4-FFF2-40B4-BE49-F238E27FC236}">
                <a16:creationId xmlns:a16="http://schemas.microsoft.com/office/drawing/2014/main" id="{6EAA4429-FC5D-40EA-B21E-DC131E9ACB8B}"/>
              </a:ext>
            </a:extLst>
          </p:cNvPr>
          <p:cNvSpPr>
            <a:spLocks noGrp="1"/>
          </p:cNvSpPr>
          <p:nvPr>
            <p:ph type="body" idx="1"/>
          </p:nvPr>
        </p:nvSpPr>
        <p:spPr>
          <a:xfrm>
            <a:off x="509124" y="1213508"/>
            <a:ext cx="11173751" cy="755942"/>
          </a:xfrm>
        </p:spPr>
        <p:txBody>
          <a:bodyPr/>
          <a:lstStyle/>
          <a:p>
            <a:pPr lvl="0">
              <a:spcAft>
                <a:spcPts val="1000"/>
              </a:spcAft>
              <a:buClr>
                <a:prstClr val="white"/>
              </a:buClr>
            </a:pPr>
            <a:r>
              <a:rPr lang="en-US" sz="3800" b="1" dirty="0">
                <a:solidFill>
                  <a:prstClr val="white"/>
                </a:solidFill>
                <a:latin typeface="Calibri" panose="020F0502020204030204" pitchFamily="34" charset="0"/>
                <a:ea typeface="Verdana" panose="020B0604030504040204" pitchFamily="34" charset="0"/>
                <a:cs typeface="Calibri" panose="020F0502020204030204" pitchFamily="34" charset="0"/>
              </a:rPr>
              <a:t>Summarize in your own words what they just told you</a:t>
            </a:r>
          </a:p>
        </p:txBody>
      </p:sp>
      <p:sp>
        <p:nvSpPr>
          <p:cNvPr id="3" name="Content Placeholder 2"/>
          <p:cNvSpPr>
            <a:spLocks noGrp="1"/>
          </p:cNvSpPr>
          <p:nvPr>
            <p:ph type="body" sz="quarter" idx="13"/>
          </p:nvPr>
        </p:nvSpPr>
        <p:spPr>
          <a:xfrm>
            <a:off x="649946" y="2364001"/>
            <a:ext cx="7480648" cy="2723103"/>
          </a:xfrm>
        </p:spPr>
        <p:txBody>
          <a:bodyPr>
            <a:noAutofit/>
          </a:bodyPr>
          <a:lstStyle/>
          <a:p>
            <a:pPr marL="0" lvl="0" indent="0">
              <a:buClr>
                <a:prstClr val="white"/>
              </a:buClr>
              <a:buNone/>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Why it works:</a:t>
            </a:r>
          </a:p>
          <a:p>
            <a:pPr lvl="1">
              <a:buClr>
                <a:prstClr val="white"/>
              </a:buClr>
              <a:buFont typeface="Wingdings" panose="05000000000000000000" pitchFamily="2" charset="2"/>
              <a:buChar char="ü"/>
            </a:pPr>
            <a:r>
              <a:rPr lang="en-US" sz="3600" b="0" dirty="0">
                <a:solidFill>
                  <a:prstClr val="white"/>
                </a:solidFill>
                <a:latin typeface="Calibri" panose="020F0502020204030204" pitchFamily="34" charset="0"/>
                <a:ea typeface="Verdana" panose="020B0604030504040204" pitchFamily="34" charset="0"/>
                <a:cs typeface="Calibri" panose="020F0502020204030204" pitchFamily="34" charset="0"/>
              </a:rPr>
              <a:t> Demonstrates you’re listening</a:t>
            </a:r>
          </a:p>
          <a:p>
            <a:pPr lvl="1">
              <a:buClr>
                <a:prstClr val="white"/>
              </a:buClr>
              <a:buFont typeface="Wingdings" panose="05000000000000000000" pitchFamily="2" charset="2"/>
              <a:buChar char="ü"/>
            </a:pPr>
            <a:r>
              <a:rPr lang="en-US" sz="3600" b="0" dirty="0">
                <a:solidFill>
                  <a:prstClr val="white"/>
                </a:solidFill>
                <a:latin typeface="Calibri" panose="020F0502020204030204" pitchFamily="34" charset="0"/>
                <a:ea typeface="Verdana" panose="020B0604030504040204" pitchFamily="34" charset="0"/>
                <a:cs typeface="Calibri" panose="020F0502020204030204" pitchFamily="34" charset="0"/>
              </a:rPr>
              <a:t> Creates empathy and rapport</a:t>
            </a:r>
          </a:p>
          <a:p>
            <a:pPr lvl="1">
              <a:buClr>
                <a:prstClr val="white"/>
              </a:buClr>
              <a:buFont typeface="Wingdings" panose="05000000000000000000" pitchFamily="2" charset="2"/>
              <a:buChar char="ü"/>
            </a:pPr>
            <a:r>
              <a:rPr lang="en-US" sz="3600" b="0" dirty="0">
                <a:solidFill>
                  <a:prstClr val="white"/>
                </a:solidFill>
                <a:latin typeface="Calibri" panose="020F0502020204030204" pitchFamily="34" charset="0"/>
                <a:ea typeface="Verdana" panose="020B0604030504040204" pitchFamily="34" charset="0"/>
                <a:cs typeface="Calibri" panose="020F0502020204030204" pitchFamily="34" charset="0"/>
              </a:rPr>
              <a:t> Clarifies content, highlights issues</a:t>
            </a:r>
          </a:p>
        </p:txBody>
      </p:sp>
      <p:sp>
        <p:nvSpPr>
          <p:cNvPr id="7" name="Text Placeholder 6">
            <a:extLst>
              <a:ext uri="{FF2B5EF4-FFF2-40B4-BE49-F238E27FC236}">
                <a16:creationId xmlns:a16="http://schemas.microsoft.com/office/drawing/2014/main" id="{FEFC6FED-2A10-4AF5-9F71-C54DF90652A2}"/>
              </a:ext>
            </a:extLst>
          </p:cNvPr>
          <p:cNvSpPr>
            <a:spLocks noGrp="1"/>
          </p:cNvSpPr>
          <p:nvPr>
            <p:ph type="body" sz="quarter" idx="3"/>
          </p:nvPr>
        </p:nvSpPr>
        <p:spPr>
          <a:xfrm>
            <a:off x="579534" y="5481655"/>
            <a:ext cx="11032930" cy="659189"/>
          </a:xfrm>
        </p:spPr>
        <p:txBody>
          <a:bodyPr/>
          <a:lstStyle/>
          <a:p>
            <a:pPr lvl="1">
              <a:buClr>
                <a:prstClr val="white"/>
              </a:buClr>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They may be hearing own thoughts for first time.</a:t>
            </a:r>
          </a:p>
        </p:txBody>
      </p:sp>
      <p:pic>
        <p:nvPicPr>
          <p:cNvPr id="14" name="Picture Placeholder 13" descr="blurry black and white text with the word &quot;focus&quot; clearly printed in red at the center">
            <a:extLst>
              <a:ext uri="{FF2B5EF4-FFF2-40B4-BE49-F238E27FC236}">
                <a16:creationId xmlns:a16="http://schemas.microsoft.com/office/drawing/2014/main" id="{E65DBF25-78B6-4723-AE95-EB4FD44B0C86}"/>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tretch/>
        </p:blipFill>
        <p:spPr>
          <a:xfrm>
            <a:off x="8130594" y="2013083"/>
            <a:ext cx="3810330" cy="4852837"/>
          </a:xfrm>
          <a:prstGeom prst="rect">
            <a:avLst/>
          </a:prstGeom>
        </p:spPr>
      </p:pic>
    </p:spTree>
    <p:extLst>
      <p:ext uri="{BB962C8B-B14F-4D97-AF65-F5344CB8AC3E}">
        <p14:creationId xmlns:p14="http://schemas.microsoft.com/office/powerpoint/2010/main" val="3426772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00093"/>
          </a:xfrm>
        </p:spPr>
        <p:txBody>
          <a:bodyPr/>
          <a:lstStyle/>
          <a:p>
            <a:r>
              <a:rPr lang="en-US" sz="4400" b="1" dirty="0">
                <a:solidFill>
                  <a:schemeClr val="accent6">
                    <a:lumMod val="50000"/>
                  </a:schemeClr>
                </a:solidFill>
              </a:rPr>
              <a:t>DEVELOPED BY</a:t>
            </a:r>
          </a:p>
        </p:txBody>
      </p:sp>
      <p:pic>
        <p:nvPicPr>
          <p:cNvPr id="17" name="Content Placeholder 16" descr="Minnesota Department of Agriculture logo">
            <a:extLst>
              <a:ext uri="{FF2B5EF4-FFF2-40B4-BE49-F238E27FC236}">
                <a16:creationId xmlns:a16="http://schemas.microsoft.com/office/drawing/2014/main" id="{5E6870DA-431F-4290-83AD-989D6364A216}"/>
              </a:ext>
            </a:extLst>
          </p:cNvPr>
          <p:cNvPicPr>
            <a:picLocks noGrp="1" noChangeAspect="1"/>
          </p:cNvPicPr>
          <p:nvPr>
            <p:ph sz="half" idx="2"/>
          </p:nvPr>
        </p:nvPicPr>
        <p:blipFill>
          <a:blip r:embed="rId3"/>
          <a:stretch>
            <a:fillRect/>
          </a:stretch>
        </p:blipFill>
        <p:spPr>
          <a:xfrm>
            <a:off x="2468138" y="275130"/>
            <a:ext cx="6858000" cy="1077681"/>
          </a:xfrm>
          <a:prstGeom prst="rect">
            <a:avLst/>
          </a:prstGeom>
        </p:spPr>
      </p:pic>
      <p:sp>
        <p:nvSpPr>
          <p:cNvPr id="15" name="Text Placeholder 14">
            <a:extLst>
              <a:ext uri="{FF2B5EF4-FFF2-40B4-BE49-F238E27FC236}">
                <a16:creationId xmlns:a16="http://schemas.microsoft.com/office/drawing/2014/main" id="{B448A99C-3282-4113-B13E-440CDC5CE5CF}"/>
              </a:ext>
            </a:extLst>
          </p:cNvPr>
          <p:cNvSpPr>
            <a:spLocks noGrp="1"/>
          </p:cNvSpPr>
          <p:nvPr>
            <p:ph type="body" sz="quarter" idx="3"/>
          </p:nvPr>
        </p:nvSpPr>
        <p:spPr>
          <a:xfrm>
            <a:off x="844974" y="2065649"/>
            <a:ext cx="10502052" cy="1857958"/>
          </a:xfrm>
        </p:spPr>
        <p:txBody>
          <a:bodyPr/>
          <a:lstStyle/>
          <a:p>
            <a:pPr lvl="0">
              <a:buClr>
                <a:srgbClr val="1E5155">
                  <a:lumMod val="40000"/>
                  <a:lumOff val="60000"/>
                </a:srgbClr>
              </a:buClr>
            </a:pPr>
            <a:r>
              <a:rPr lang="en-US" dirty="0">
                <a:solidFill>
                  <a:prstClr val="white"/>
                </a:solidFill>
              </a:rPr>
              <a:t>Based on a workshop first developed by Ted Matthews, Rural Mental Health Specialist, Meg Moynihan, Minnesota Dept. of Agriculture, Michelle Page, USDA Farm Service Agency (MN),  Randy Willis, Minnesota Sheriffs’ Association.</a:t>
            </a:r>
          </a:p>
        </p:txBody>
      </p:sp>
      <p:pic>
        <p:nvPicPr>
          <p:cNvPr id="6" name="Content Placeholder 5" descr="Minnesota State Agriculture Center of Excellence, North logo and AgCentric, Connecting Education and Agriculture logo">
            <a:extLst>
              <a:ext uri="{FF2B5EF4-FFF2-40B4-BE49-F238E27FC236}">
                <a16:creationId xmlns:a16="http://schemas.microsoft.com/office/drawing/2014/main" id="{B0F6E222-8CBE-4692-9890-AA575A3A33FE}"/>
              </a:ext>
            </a:extLst>
          </p:cNvPr>
          <p:cNvPicPr>
            <a:picLocks noGrp="1" noChangeAspect="1"/>
          </p:cNvPicPr>
          <p:nvPr>
            <p:ph sz="quarter" idx="4"/>
          </p:nvPr>
        </p:nvPicPr>
        <p:blipFill>
          <a:blip r:embed="rId4"/>
          <a:stretch>
            <a:fillRect/>
          </a:stretch>
        </p:blipFill>
        <p:spPr>
          <a:xfrm>
            <a:off x="2667000" y="5025252"/>
            <a:ext cx="6858000" cy="1225109"/>
          </a:xfrm>
          <a:prstGeom prst="rect">
            <a:avLst/>
          </a:prstGeom>
        </p:spPr>
      </p:pic>
    </p:spTree>
    <p:extLst>
      <p:ext uri="{BB962C8B-B14F-4D97-AF65-F5344CB8AC3E}">
        <p14:creationId xmlns:p14="http://schemas.microsoft.com/office/powerpoint/2010/main" val="125763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BEE9F-0BBE-4ED3-97B8-219E30B7BEAF}"/>
              </a:ext>
            </a:extLst>
          </p:cNvPr>
          <p:cNvSpPr>
            <a:spLocks noGrp="1"/>
          </p:cNvSpPr>
          <p:nvPr>
            <p:ph type="title"/>
          </p:nvPr>
        </p:nvSpPr>
        <p:spPr>
          <a:xfrm>
            <a:off x="646111" y="452718"/>
            <a:ext cx="10615447" cy="1039198"/>
          </a:xfrm>
        </p:spPr>
        <p:txBody>
          <a:bodyPr/>
          <a:lstStyle/>
          <a:p>
            <a:r>
              <a:rPr lang="en-US" sz="4400" b="1" dirty="0">
                <a:solidFill>
                  <a:schemeClr val="tx1"/>
                </a:solidFill>
              </a:rPr>
              <a:t>PARAPHRASING: PAIR UP &amp; PRACTICE</a:t>
            </a:r>
          </a:p>
        </p:txBody>
      </p:sp>
      <p:sp>
        <p:nvSpPr>
          <p:cNvPr id="3" name="Content Placeholder 2">
            <a:extLst>
              <a:ext uri="{FF2B5EF4-FFF2-40B4-BE49-F238E27FC236}">
                <a16:creationId xmlns:a16="http://schemas.microsoft.com/office/drawing/2014/main" id="{4E2F8A27-59AC-4517-9C5C-CBA37F13A6EE}"/>
              </a:ext>
            </a:extLst>
          </p:cNvPr>
          <p:cNvSpPr>
            <a:spLocks noGrp="1"/>
          </p:cNvSpPr>
          <p:nvPr>
            <p:ph idx="1"/>
          </p:nvPr>
        </p:nvSpPr>
        <p:spPr>
          <a:xfrm>
            <a:off x="646111" y="1636680"/>
            <a:ext cx="10130801" cy="4555573"/>
          </a:xfrm>
        </p:spPr>
        <p:txBody>
          <a:bodyPr>
            <a:normAutofit fontScale="70000" lnSpcReduction="20000"/>
          </a:bodyPr>
          <a:lstStyle/>
          <a:p>
            <a:pPr marL="457200" lvl="1" indent="0">
              <a:buNone/>
            </a:pPr>
            <a:endParaRPr lang="en-US" sz="2600" dirty="0"/>
          </a:p>
          <a:p>
            <a:pPr marL="971550" lvl="1" indent="-514350">
              <a:buClr>
                <a:schemeClr val="tx1"/>
              </a:buClr>
              <a:buSzPct val="100000"/>
              <a:buFont typeface="+mj-lt"/>
              <a:buAutoNum type="arabicParenR"/>
            </a:pPr>
            <a:r>
              <a:rPr lang="en-US" sz="5100" dirty="0">
                <a:latin typeface="Calibri" panose="020F0502020204030204" pitchFamily="34" charset="0"/>
                <a:cs typeface="Calibri" panose="020F0502020204030204" pitchFamily="34" charset="0"/>
              </a:rPr>
              <a:t>I notice you’ve been missing church/school events, etc. Has something been bothering you?</a:t>
            </a:r>
          </a:p>
          <a:p>
            <a:pPr marL="971550" lvl="1" indent="-514350">
              <a:buClr>
                <a:schemeClr val="tx1"/>
              </a:buClr>
              <a:buSzPct val="100000"/>
              <a:buFont typeface="+mj-lt"/>
              <a:buAutoNum type="arabicParenR"/>
            </a:pPr>
            <a:endParaRPr lang="en-US" sz="5100" dirty="0">
              <a:latin typeface="Calibri" panose="020F0502020204030204" pitchFamily="34" charset="0"/>
              <a:cs typeface="Calibri" panose="020F0502020204030204" pitchFamily="34" charset="0"/>
            </a:endParaRPr>
          </a:p>
          <a:p>
            <a:pPr marL="971550" lvl="1" indent="-514350">
              <a:buClr>
                <a:schemeClr val="tx1"/>
              </a:buClr>
              <a:buSzPct val="100000"/>
              <a:buFont typeface="+mj-lt"/>
              <a:buAutoNum type="arabicParenR"/>
            </a:pPr>
            <a:r>
              <a:rPr lang="en-US" sz="5100" dirty="0">
                <a:latin typeface="Calibri" panose="020F0502020204030204" pitchFamily="34" charset="0"/>
                <a:cs typeface="Calibri" panose="020F0502020204030204" pitchFamily="34" charset="0"/>
              </a:rPr>
              <a:t>I see you looking tired and sad. Can you tell me what’s going on?</a:t>
            </a:r>
          </a:p>
          <a:p>
            <a:pPr marL="971550" lvl="1" indent="-514350">
              <a:buClr>
                <a:schemeClr val="tx1"/>
              </a:buClr>
              <a:buSzPct val="100000"/>
              <a:buFont typeface="+mj-lt"/>
              <a:buAutoNum type="arabicParenR"/>
            </a:pPr>
            <a:endParaRPr lang="en-US" sz="5100" dirty="0">
              <a:latin typeface="Calibri" panose="020F0502020204030204" pitchFamily="34" charset="0"/>
              <a:cs typeface="Calibri" panose="020F0502020204030204" pitchFamily="34" charset="0"/>
            </a:endParaRPr>
          </a:p>
          <a:p>
            <a:pPr marL="971550" lvl="1" indent="-514350">
              <a:buClr>
                <a:schemeClr val="tx1"/>
              </a:buClr>
              <a:buSzPct val="100000"/>
              <a:buFont typeface="+mj-lt"/>
              <a:buAutoNum type="arabicParenR"/>
            </a:pPr>
            <a:r>
              <a:rPr lang="en-US" sz="5100" dirty="0">
                <a:latin typeface="Calibri" panose="020F0502020204030204" pitchFamily="34" charset="0"/>
                <a:cs typeface="Calibri" panose="020F0502020204030204" pitchFamily="34" charset="0"/>
              </a:rPr>
              <a:t>Other statement of your choosing.</a:t>
            </a:r>
          </a:p>
          <a:p>
            <a:pPr marL="685800" lvl="1" indent="-228600">
              <a:buFont typeface="Arial" panose="020B0604020202020204" pitchFamily="34" charset="0"/>
              <a:buAutoNum type="arabicParenR"/>
            </a:pPr>
            <a:endParaRPr lang="en-US" sz="2600" dirty="0"/>
          </a:p>
          <a:p>
            <a:pPr marL="685800" lvl="1" indent="-228600">
              <a:buFont typeface="Arial" panose="020B0604020202020204" pitchFamily="34" charset="0"/>
              <a:buAutoNum type="arabicParenR"/>
            </a:pPr>
            <a:endParaRPr lang="en-US" sz="2600" dirty="0"/>
          </a:p>
          <a:p>
            <a:endParaRPr lang="en-US" dirty="0"/>
          </a:p>
          <a:p>
            <a:endParaRPr lang="en-US" dirty="0"/>
          </a:p>
        </p:txBody>
      </p:sp>
    </p:spTree>
    <p:extLst>
      <p:ext uri="{BB962C8B-B14F-4D97-AF65-F5344CB8AC3E}">
        <p14:creationId xmlns:p14="http://schemas.microsoft.com/office/powerpoint/2010/main" val="8280210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29A8F-1247-4BE5-A034-F84D9FB8F025}"/>
              </a:ext>
            </a:extLst>
          </p:cNvPr>
          <p:cNvSpPr>
            <a:spLocks noGrp="1"/>
          </p:cNvSpPr>
          <p:nvPr>
            <p:ph type="title"/>
          </p:nvPr>
        </p:nvSpPr>
        <p:spPr>
          <a:xfrm>
            <a:off x="646111" y="452718"/>
            <a:ext cx="9404723" cy="958987"/>
          </a:xfrm>
        </p:spPr>
        <p:txBody>
          <a:bodyPr/>
          <a:lstStyle/>
          <a:p>
            <a:r>
              <a:rPr lang="en-US" b="1" dirty="0"/>
              <a:t>PARAPHRASING PRACTICE</a:t>
            </a:r>
          </a:p>
        </p:txBody>
      </p:sp>
      <p:pic>
        <p:nvPicPr>
          <p:cNvPr id="5" name="Content Placeholder 4" descr="Story Corps, &quot;Finding Sanctuary at Aunt Shirley's Farm&quot; with photo of a White woman and a Black man">
            <a:extLst>
              <a:ext uri="{FF2B5EF4-FFF2-40B4-BE49-F238E27FC236}">
                <a16:creationId xmlns:a16="http://schemas.microsoft.com/office/drawing/2014/main" id="{773FFF82-0F2B-418A-A065-4363EE55AB0C}"/>
              </a:ext>
            </a:extLst>
          </p:cNvPr>
          <p:cNvPicPr>
            <a:picLocks noGrp="1" noChangeAspect="1"/>
          </p:cNvPicPr>
          <p:nvPr>
            <p:ph idx="1"/>
          </p:nvPr>
        </p:nvPicPr>
        <p:blipFill>
          <a:blip r:embed="rId5">
            <a:extLst>
              <a:ext uri="{28A0092B-C50C-407E-A947-70E740481C1C}">
                <a14:useLocalDpi xmlns:a14="http://schemas.microsoft.com/office/drawing/2010/main"/>
              </a:ext>
            </a:extLst>
          </a:blip>
          <a:stretch>
            <a:fillRect/>
          </a:stretch>
        </p:blipFill>
        <p:spPr>
          <a:xfrm>
            <a:off x="443481" y="1710379"/>
            <a:ext cx="10695438" cy="4694903"/>
          </a:xfrm>
        </p:spPr>
      </p:pic>
      <p:pic>
        <p:nvPicPr>
          <p:cNvPr id="7" name="Aunt shirley's farm - Storycorps" descr="Voice recording, &quot;Finding Sanctuary at Aunt Shirley's Farm&quot;">
            <a:hlinkClick r:id="" action="ppaction://media"/>
            <a:extLst>
              <a:ext uri="{FF2B5EF4-FFF2-40B4-BE49-F238E27FC236}">
                <a16:creationId xmlns:a16="http://schemas.microsoft.com/office/drawing/2014/main" id="{0D48B40E-5B17-41DC-8555-AFC3BFAAD87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312695" y="5004753"/>
            <a:ext cx="609600" cy="609600"/>
          </a:xfrm>
          <a:prstGeom prst="rect">
            <a:avLst/>
          </a:prstGeom>
        </p:spPr>
      </p:pic>
    </p:spTree>
    <p:extLst>
      <p:ext uri="{BB962C8B-B14F-4D97-AF65-F5344CB8AC3E}">
        <p14:creationId xmlns:p14="http://schemas.microsoft.com/office/powerpoint/2010/main" val="385907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719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62723"/>
          </a:xfrm>
        </p:spPr>
        <p:txBody>
          <a:bodyPr/>
          <a:lstStyle/>
          <a:p>
            <a:r>
              <a:rPr lang="en-US" sz="4400" b="1" dirty="0"/>
              <a:t>#3 MIRRORING</a:t>
            </a:r>
          </a:p>
        </p:txBody>
      </p:sp>
      <p:sp>
        <p:nvSpPr>
          <p:cNvPr id="4" name="Text Placeholder 3">
            <a:extLst>
              <a:ext uri="{FF2B5EF4-FFF2-40B4-BE49-F238E27FC236}">
                <a16:creationId xmlns:a16="http://schemas.microsoft.com/office/drawing/2014/main" id="{3721733B-A5C2-4681-B5F5-1DF3C57BC17F}"/>
              </a:ext>
            </a:extLst>
          </p:cNvPr>
          <p:cNvSpPr>
            <a:spLocks noGrp="1"/>
          </p:cNvSpPr>
          <p:nvPr>
            <p:ph type="body" idx="1"/>
          </p:nvPr>
        </p:nvSpPr>
        <p:spPr>
          <a:xfrm>
            <a:off x="646111" y="1560433"/>
            <a:ext cx="7317163" cy="1253836"/>
          </a:xfrm>
        </p:spPr>
        <p:txBody>
          <a:bodyPr/>
          <a:lstStyle/>
          <a:p>
            <a:pPr lvl="0">
              <a:buClr>
                <a:prstClr val="white"/>
              </a:buClr>
            </a:pPr>
            <a:r>
              <a:rPr lang="en-US" sz="3600" b="1" dirty="0">
                <a:solidFill>
                  <a:prstClr val="white"/>
                </a:solidFill>
                <a:latin typeface="Calibri" panose="020F0502020204030204" pitchFamily="34" charset="0"/>
                <a:ea typeface="Verdana" panose="020B0604030504040204" pitchFamily="34" charset="0"/>
                <a:cs typeface="Calibri" panose="020F0502020204030204" pitchFamily="34" charset="0"/>
              </a:rPr>
              <a:t>Repeat the last word or phrase they                                 say and put a question mark after it</a:t>
            </a: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a:t>
            </a:r>
          </a:p>
        </p:txBody>
      </p:sp>
      <p:sp>
        <p:nvSpPr>
          <p:cNvPr id="3" name="Content Placeholder 2"/>
          <p:cNvSpPr>
            <a:spLocks noGrp="1"/>
          </p:cNvSpPr>
          <p:nvPr>
            <p:ph sz="half" idx="2"/>
          </p:nvPr>
        </p:nvSpPr>
        <p:spPr>
          <a:xfrm>
            <a:off x="646111" y="3002362"/>
            <a:ext cx="9222645" cy="3402920"/>
          </a:xfrm>
        </p:spPr>
        <p:txBody>
          <a:bodyPr>
            <a:noAutofit/>
          </a:bodyPr>
          <a:lstStyle/>
          <a:p>
            <a:pPr lvl="0">
              <a:spcBef>
                <a:spcPts val="1800"/>
              </a:spcBef>
              <a:buClr>
                <a:prstClr val="white"/>
              </a:buClr>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Why it works:</a:t>
            </a:r>
          </a:p>
          <a:p>
            <a:pPr lvl="1">
              <a:buClr>
                <a:prstClr val="white"/>
              </a:buClr>
              <a:buFont typeface="Wingdings" panose="05000000000000000000" pitchFamily="2" charset="2"/>
              <a:buChar char="Ø"/>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 Gives feedback that is very exact</a:t>
            </a:r>
          </a:p>
          <a:p>
            <a:pPr lvl="1">
              <a:buClr>
                <a:prstClr val="white"/>
              </a:buClr>
              <a:buFont typeface="Wingdings" panose="05000000000000000000" pitchFamily="2" charset="2"/>
              <a:buChar char="Ø"/>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 Asks for more information without guiding </a:t>
            </a:r>
          </a:p>
          <a:p>
            <a:pPr lvl="1">
              <a:buClr>
                <a:prstClr val="white"/>
              </a:buClr>
              <a:buFont typeface="Wingdings" panose="05000000000000000000" pitchFamily="2" charset="2"/>
              <a:buChar char="Ø"/>
            </a:pPr>
            <a:r>
              <a:rPr lang="en-US" sz="3600" dirty="0">
                <a:solidFill>
                  <a:prstClr val="white"/>
                </a:solidFill>
                <a:latin typeface="Calibri" panose="020F0502020204030204" pitchFamily="34" charset="0"/>
                <a:ea typeface="Verdana" panose="020B0604030504040204" pitchFamily="34" charset="0"/>
                <a:cs typeface="Calibri" panose="020F0502020204030204" pitchFamily="34" charset="0"/>
              </a:rPr>
              <a:t> Gets information even when you don’t know enough to ask a good question</a:t>
            </a:r>
          </a:p>
        </p:txBody>
      </p:sp>
      <p:pic>
        <p:nvPicPr>
          <p:cNvPr id="9" name="Content Placeholder 8" descr="Person standing in the snow holding a mirror in front of their face">
            <a:extLst>
              <a:ext uri="{FF2B5EF4-FFF2-40B4-BE49-F238E27FC236}">
                <a16:creationId xmlns:a16="http://schemas.microsoft.com/office/drawing/2014/main" id="{D2913477-7F47-4B57-B56F-391931489A27}"/>
              </a:ext>
            </a:extLst>
          </p:cNvPr>
          <p:cNvPicPr>
            <a:picLocks noGrp="1" noChangeAspect="1"/>
          </p:cNvPicPr>
          <p:nvPr>
            <p:ph sz="quarter" idx="4"/>
          </p:nvPr>
        </p:nvPicPr>
        <p:blipFill>
          <a:blip r:embed="rId3"/>
          <a:stretch>
            <a:fillRect/>
          </a:stretch>
        </p:blipFill>
        <p:spPr>
          <a:xfrm>
            <a:off x="8115186" y="307726"/>
            <a:ext cx="3871296" cy="6334293"/>
          </a:xfrm>
          <a:prstGeom prst="rect">
            <a:avLst/>
          </a:prstGeom>
        </p:spPr>
      </p:pic>
    </p:spTree>
    <p:extLst>
      <p:ext uri="{BB962C8B-B14F-4D97-AF65-F5344CB8AC3E}">
        <p14:creationId xmlns:p14="http://schemas.microsoft.com/office/powerpoint/2010/main" val="36422087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19AE3-D3BE-416E-98D2-6BCFA003E479}"/>
              </a:ext>
            </a:extLst>
          </p:cNvPr>
          <p:cNvSpPr>
            <a:spLocks noGrp="1"/>
          </p:cNvSpPr>
          <p:nvPr>
            <p:ph type="title"/>
          </p:nvPr>
        </p:nvSpPr>
        <p:spPr/>
        <p:txBody>
          <a:bodyPr/>
          <a:lstStyle/>
          <a:p>
            <a:r>
              <a:rPr lang="en-US" sz="2800" dirty="0">
                <a:solidFill>
                  <a:schemeClr val="bg1"/>
                </a:solidFill>
              </a:rPr>
              <a:t>Copper Clappers Video</a:t>
            </a:r>
          </a:p>
        </p:txBody>
      </p:sp>
      <p:pic>
        <p:nvPicPr>
          <p:cNvPr id="4" name="62 Dragnet Carson Spuff" descr="Jack Webb, 1968 photo; start of video with Johnny Carson">
            <a:hlinkClick r:id="" action="ppaction://media"/>
            <a:extLst>
              <a:ext uri="{FF2B5EF4-FFF2-40B4-BE49-F238E27FC236}">
                <a16:creationId xmlns:a16="http://schemas.microsoft.com/office/drawing/2014/main" id="{14A37219-41A8-4899-AEAE-372D43B00F2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1"/>
            <a:ext cx="9144000" cy="6857999"/>
          </a:xfrm>
        </p:spPr>
      </p:pic>
    </p:spTree>
    <p:extLst>
      <p:ext uri="{BB962C8B-B14F-4D97-AF65-F5344CB8AC3E}">
        <p14:creationId xmlns:p14="http://schemas.microsoft.com/office/powerpoint/2010/main" val="371270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2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6CA75-D6C4-4644-891D-D3165BCD1D0C}"/>
              </a:ext>
            </a:extLst>
          </p:cNvPr>
          <p:cNvSpPr>
            <a:spLocks noGrp="1"/>
          </p:cNvSpPr>
          <p:nvPr>
            <p:ph type="title"/>
          </p:nvPr>
        </p:nvSpPr>
        <p:spPr>
          <a:xfrm>
            <a:off x="646111" y="452718"/>
            <a:ext cx="9404723" cy="1025353"/>
          </a:xfrm>
        </p:spPr>
        <p:txBody>
          <a:bodyPr/>
          <a:lstStyle/>
          <a:p>
            <a:r>
              <a:rPr lang="en-US" sz="4400" b="1" dirty="0"/>
              <a:t>MIRRORING PRACTICE</a:t>
            </a:r>
          </a:p>
        </p:txBody>
      </p:sp>
      <p:sp>
        <p:nvSpPr>
          <p:cNvPr id="3" name="Content Placeholder 2">
            <a:extLst>
              <a:ext uri="{FF2B5EF4-FFF2-40B4-BE49-F238E27FC236}">
                <a16:creationId xmlns:a16="http://schemas.microsoft.com/office/drawing/2014/main" id="{FEFF7FE6-1747-4D21-9052-DFF84D814547}"/>
              </a:ext>
            </a:extLst>
          </p:cNvPr>
          <p:cNvSpPr>
            <a:spLocks noGrp="1"/>
          </p:cNvSpPr>
          <p:nvPr>
            <p:ph idx="1"/>
          </p:nvPr>
        </p:nvSpPr>
        <p:spPr>
          <a:xfrm>
            <a:off x="975821" y="1331259"/>
            <a:ext cx="10240357" cy="4981859"/>
          </a:xfrm>
        </p:spPr>
        <p:txBody>
          <a:bodyPr>
            <a:noAutofit/>
          </a:bodyPr>
          <a:lstStyle/>
          <a:p>
            <a:pPr marL="0" lvl="0" indent="0">
              <a:buNone/>
            </a:pPr>
            <a:r>
              <a:rPr lang="en-US" sz="3600" dirty="0">
                <a:latin typeface="Calibri" panose="020F0502020204030204" pitchFamily="34" charset="0"/>
                <a:cs typeface="Calibri" panose="020F0502020204030204" pitchFamily="34" charset="0"/>
              </a:rPr>
              <a:t>Speaker talks about one of the following. Listener reflects/mirrors. Switch</a:t>
            </a:r>
          </a:p>
          <a:p>
            <a:pPr marL="228600" lvl="0" indent="-228600">
              <a:buFont typeface="Arial" panose="020B0604020202020204" pitchFamily="34" charset="0"/>
              <a:buChar char="•"/>
            </a:pPr>
            <a:endParaRPr lang="en-US" sz="3600" dirty="0">
              <a:latin typeface="Calibri" panose="020F0502020204030204" pitchFamily="34" charset="0"/>
              <a:cs typeface="Calibri" panose="020F0502020204030204" pitchFamily="34" charset="0"/>
            </a:endParaRPr>
          </a:p>
          <a:p>
            <a:pPr lvl="1">
              <a:buClr>
                <a:schemeClr val="tx1"/>
              </a:buClr>
              <a:buFont typeface="Wingdings" panose="05000000000000000000" pitchFamily="2" charset="2"/>
              <a:buChar char="Ø"/>
            </a:pPr>
            <a:r>
              <a:rPr lang="en-US" sz="3600" dirty="0">
                <a:latin typeface="Calibri" panose="020F0502020204030204" pitchFamily="34" charset="0"/>
                <a:cs typeface="Calibri" panose="020F0502020204030204" pitchFamily="34" charset="0"/>
              </a:rPr>
              <a:t> The importance of holiday traditions</a:t>
            </a:r>
          </a:p>
          <a:p>
            <a:pPr lvl="1">
              <a:buClr>
                <a:schemeClr val="tx1"/>
              </a:buClr>
              <a:buFont typeface="Wingdings" panose="05000000000000000000" pitchFamily="2" charset="2"/>
              <a:buChar char="Ø"/>
            </a:pPr>
            <a:r>
              <a:rPr lang="en-US" sz="3600" dirty="0">
                <a:latin typeface="Calibri" panose="020F0502020204030204" pitchFamily="34" charset="0"/>
                <a:cs typeface="Calibri" panose="020F0502020204030204" pitchFamily="34" charset="0"/>
              </a:rPr>
              <a:t> How you felt about chores you had growing up </a:t>
            </a:r>
          </a:p>
          <a:p>
            <a:pPr lvl="1">
              <a:buClr>
                <a:schemeClr val="tx1"/>
              </a:buClr>
              <a:buFont typeface="Wingdings" panose="05000000000000000000" pitchFamily="2" charset="2"/>
              <a:buChar char="Ø"/>
            </a:pPr>
            <a:r>
              <a:rPr lang="en-US" sz="3600" dirty="0">
                <a:latin typeface="Calibri" panose="020F0502020204030204" pitchFamily="34" charset="0"/>
                <a:cs typeface="Calibri" panose="020F0502020204030204" pitchFamily="34" charset="0"/>
              </a:rPr>
              <a:t> Lack of mental health resources in rural areas</a:t>
            </a:r>
          </a:p>
          <a:p>
            <a:pPr lvl="1">
              <a:buClr>
                <a:schemeClr val="tx1"/>
              </a:buClr>
              <a:buFont typeface="Wingdings" panose="05000000000000000000" pitchFamily="2" charset="2"/>
              <a:buChar char="Ø"/>
            </a:pPr>
            <a:r>
              <a:rPr lang="en-US" sz="3600" dirty="0">
                <a:latin typeface="Calibri" panose="020F0502020204030204" pitchFamily="34" charset="0"/>
                <a:cs typeface="Calibri" panose="020F0502020204030204" pitchFamily="34" charset="0"/>
              </a:rPr>
              <a:t> Other topic you feel strongly about</a:t>
            </a:r>
          </a:p>
          <a:p>
            <a:endParaRPr lang="en-US" dirty="0"/>
          </a:p>
        </p:txBody>
      </p:sp>
    </p:spTree>
    <p:extLst>
      <p:ext uri="{BB962C8B-B14F-4D97-AF65-F5344CB8AC3E}">
        <p14:creationId xmlns:p14="http://schemas.microsoft.com/office/powerpoint/2010/main" val="26065529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99807"/>
          </a:xfrm>
        </p:spPr>
        <p:txBody>
          <a:bodyPr/>
          <a:lstStyle/>
          <a:p>
            <a:r>
              <a:rPr lang="en-US" sz="4400" b="1" dirty="0"/>
              <a:t>IN CONVERSATION</a:t>
            </a:r>
          </a:p>
        </p:txBody>
      </p:sp>
      <p:sp>
        <p:nvSpPr>
          <p:cNvPr id="3" name="Content Placeholder 2"/>
          <p:cNvSpPr>
            <a:spLocks noGrp="1"/>
          </p:cNvSpPr>
          <p:nvPr>
            <p:ph idx="1"/>
          </p:nvPr>
        </p:nvSpPr>
        <p:spPr>
          <a:xfrm>
            <a:off x="646111" y="1352526"/>
            <a:ext cx="11096710" cy="4572286"/>
          </a:xfrm>
        </p:spPr>
        <p:txBody>
          <a:bodyPr>
            <a:noAutofit/>
          </a:bodyPr>
          <a:lstStyle/>
          <a:p>
            <a:pPr marL="0" indent="0">
              <a:buNone/>
            </a:pPr>
            <a:endParaRPr lang="en-US" sz="2800" dirty="0">
              <a:latin typeface="Verdana" panose="020B0604030504040204" pitchFamily="34" charset="0"/>
              <a:ea typeface="Verdana" panose="020B0604030504040204" pitchFamily="34" charset="0"/>
            </a:endParaRPr>
          </a:p>
          <a:p>
            <a:pPr>
              <a:spcAft>
                <a:spcPts val="1800"/>
              </a:spcAft>
              <a:buClr>
                <a:schemeClr val="tx1"/>
              </a:buClr>
              <a:buSzPct val="100000"/>
            </a:pPr>
            <a:r>
              <a:rPr lang="en-US" sz="2800" b="1" dirty="0">
                <a:latin typeface="Calibri" panose="020F0502020204030204" pitchFamily="34" charset="0"/>
                <a:ea typeface="Verdana" panose="020B0604030504040204" pitchFamily="34" charset="0"/>
                <a:cs typeface="Calibri" panose="020F0502020204030204" pitchFamily="34" charset="0"/>
              </a:rPr>
              <a:t> </a:t>
            </a:r>
            <a:r>
              <a:rPr lang="en-US" sz="3600" b="1" dirty="0">
                <a:latin typeface="Calibri" panose="020F0502020204030204" pitchFamily="34" charset="0"/>
                <a:ea typeface="Verdana" panose="020B0604030504040204" pitchFamily="34" charset="0"/>
                <a:cs typeface="Calibri" panose="020F0502020204030204" pitchFamily="34" charset="0"/>
              </a:rPr>
              <a:t>Look </a:t>
            </a:r>
            <a:r>
              <a:rPr lang="en-US" sz="3600" dirty="0">
                <a:latin typeface="Calibri" panose="020F0502020204030204" pitchFamily="34" charset="0"/>
                <a:ea typeface="Verdana" panose="020B0604030504040204" pitchFamily="34" charset="0"/>
                <a:cs typeface="Calibri" panose="020F0502020204030204" pitchFamily="34" charset="0"/>
              </a:rPr>
              <a:t>at the person – undivided attention</a:t>
            </a:r>
          </a:p>
          <a:p>
            <a:pPr>
              <a:spcAft>
                <a:spcPts val="1800"/>
              </a:spcAft>
              <a:buClr>
                <a:schemeClr val="tx1"/>
              </a:buClr>
              <a:buSzPct val="100000"/>
            </a:pPr>
            <a:r>
              <a:rPr lang="en-US" sz="3600" b="1" dirty="0">
                <a:latin typeface="Calibri" panose="020F0502020204030204" pitchFamily="34" charset="0"/>
                <a:ea typeface="Verdana" panose="020B0604030504040204" pitchFamily="34" charset="0"/>
                <a:cs typeface="Calibri" panose="020F0502020204030204" pitchFamily="34" charset="0"/>
              </a:rPr>
              <a:t> Listen</a:t>
            </a:r>
            <a:r>
              <a:rPr lang="en-US" sz="3600" dirty="0">
                <a:latin typeface="Calibri" panose="020F0502020204030204" pitchFamily="34" charset="0"/>
                <a:ea typeface="Verdana" panose="020B0604030504040204" pitchFamily="34" charset="0"/>
                <a:cs typeface="Calibri" panose="020F0502020204030204" pitchFamily="34" charset="0"/>
              </a:rPr>
              <a:t> to their words and feelings behind the words</a:t>
            </a:r>
          </a:p>
          <a:p>
            <a:pPr>
              <a:spcAft>
                <a:spcPts val="1800"/>
              </a:spcAft>
              <a:buClr>
                <a:schemeClr val="tx1"/>
              </a:buClr>
              <a:buSzPct val="100000"/>
            </a:pPr>
            <a:r>
              <a:rPr lang="en-US" sz="3600" b="1" dirty="0">
                <a:latin typeface="Calibri" panose="020F0502020204030204" pitchFamily="34" charset="0"/>
                <a:ea typeface="Verdana" panose="020B0604030504040204" pitchFamily="34" charset="0"/>
                <a:cs typeface="Calibri" panose="020F0502020204030204" pitchFamily="34" charset="0"/>
              </a:rPr>
              <a:t> </a:t>
            </a:r>
            <a:r>
              <a:rPr lang="en-US" sz="3600" b="1" dirty="0">
                <a:solidFill>
                  <a:schemeClr val="accent3">
                    <a:lumMod val="60000"/>
                    <a:lumOff val="40000"/>
                  </a:schemeClr>
                </a:solidFill>
                <a:latin typeface="Calibri" panose="020F0502020204030204" pitchFamily="34" charset="0"/>
                <a:ea typeface="Verdana" panose="020B0604030504040204" pitchFamily="34" charset="0"/>
                <a:cs typeface="Calibri" panose="020F0502020204030204" pitchFamily="34" charset="0"/>
              </a:rPr>
              <a:t>Restate</a:t>
            </a:r>
            <a:r>
              <a:rPr lang="en-US" sz="3600" dirty="0">
                <a:latin typeface="Calibri" panose="020F0502020204030204" pitchFamily="34" charset="0"/>
                <a:ea typeface="Verdana" panose="020B0604030504040204" pitchFamily="34" charset="0"/>
                <a:cs typeface="Calibri" panose="020F0502020204030204" pitchFamily="34" charset="0"/>
              </a:rPr>
              <a:t> what the person said, ask clarifying questions</a:t>
            </a:r>
          </a:p>
          <a:p>
            <a:pPr>
              <a:spcAft>
                <a:spcPts val="1800"/>
              </a:spcAft>
              <a:buClr>
                <a:schemeClr val="tx1"/>
              </a:buClr>
              <a:buSzPct val="100000"/>
            </a:pPr>
            <a:r>
              <a:rPr lang="en-US" sz="3600" b="1" dirty="0">
                <a:latin typeface="Calibri" panose="020F0502020204030204" pitchFamily="34" charset="0"/>
                <a:ea typeface="Verdana" panose="020B0604030504040204" pitchFamily="34" charset="0"/>
                <a:cs typeface="Calibri" panose="020F0502020204030204" pitchFamily="34" charset="0"/>
              </a:rPr>
              <a:t> </a:t>
            </a:r>
            <a:r>
              <a:rPr lang="en-US" sz="3600" b="1" dirty="0">
                <a:solidFill>
                  <a:schemeClr val="accent3">
                    <a:lumMod val="60000"/>
                    <a:lumOff val="40000"/>
                  </a:schemeClr>
                </a:solidFill>
                <a:latin typeface="Calibri" panose="020F0502020204030204" pitchFamily="34" charset="0"/>
                <a:ea typeface="Verdana" panose="020B0604030504040204" pitchFamily="34" charset="0"/>
                <a:cs typeface="Calibri" panose="020F0502020204030204" pitchFamily="34" charset="0"/>
              </a:rPr>
              <a:t>Summarize </a:t>
            </a:r>
            <a:r>
              <a:rPr lang="en-US" sz="3600" dirty="0">
                <a:latin typeface="Calibri" panose="020F0502020204030204" pitchFamily="34" charset="0"/>
                <a:ea typeface="Verdana" panose="020B0604030504040204" pitchFamily="34" charset="0"/>
                <a:cs typeface="Calibri" panose="020F0502020204030204" pitchFamily="34" charset="0"/>
              </a:rPr>
              <a:t>– “So what I hear you saying…”</a:t>
            </a:r>
          </a:p>
        </p:txBody>
      </p:sp>
    </p:spTree>
    <p:extLst>
      <p:ext uri="{BB962C8B-B14F-4D97-AF65-F5344CB8AC3E}">
        <p14:creationId xmlns:p14="http://schemas.microsoft.com/office/powerpoint/2010/main" val="27001420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12619"/>
          </a:xfrm>
        </p:spPr>
        <p:txBody>
          <a:bodyPr/>
          <a:lstStyle/>
          <a:p>
            <a:r>
              <a:rPr lang="en-US" sz="4400" b="1" dirty="0"/>
              <a:t>USE OPEN ENDED QUESTIONS</a:t>
            </a:r>
          </a:p>
        </p:txBody>
      </p:sp>
      <p:sp>
        <p:nvSpPr>
          <p:cNvPr id="3" name="Content Placeholder 2"/>
          <p:cNvSpPr>
            <a:spLocks noGrp="1"/>
          </p:cNvSpPr>
          <p:nvPr>
            <p:ph idx="1"/>
          </p:nvPr>
        </p:nvSpPr>
        <p:spPr>
          <a:xfrm>
            <a:off x="1103311" y="1575882"/>
            <a:ext cx="10122407" cy="5000282"/>
          </a:xfrm>
        </p:spPr>
        <p:txBody>
          <a:bodyPr>
            <a:noAutofit/>
          </a:bodyPr>
          <a:lstStyle/>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Can’t be answered with a “yes” or “no”</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Usually begin with: how, when, what, where</a:t>
            </a:r>
          </a:p>
          <a:p>
            <a:pPr>
              <a:buClr>
                <a:schemeClr val="tx1"/>
              </a:buClr>
            </a:pPr>
            <a:endParaRPr lang="en-US" sz="3600" dirty="0">
              <a:latin typeface="Calibri" panose="020F0502020204030204" pitchFamily="34" charset="0"/>
              <a:ea typeface="Verdana" panose="020B0604030504040204" pitchFamily="34" charset="0"/>
              <a:cs typeface="Calibri" panose="020F0502020204030204" pitchFamily="34" charset="0"/>
            </a:endParaRPr>
          </a:p>
          <a:p>
            <a:pPr marL="0" indent="0">
              <a:buClr>
                <a:schemeClr val="tx1"/>
              </a:buClr>
              <a:buNone/>
            </a:pPr>
            <a:r>
              <a:rPr lang="en-US" sz="3600" dirty="0">
                <a:latin typeface="Calibri" panose="020F0502020204030204" pitchFamily="34" charset="0"/>
                <a:ea typeface="Verdana" panose="020B0604030504040204" pitchFamily="34" charset="0"/>
                <a:cs typeface="Calibri" panose="020F0502020204030204" pitchFamily="34" charset="0"/>
              </a:rPr>
              <a:t>Why they work:</a:t>
            </a:r>
          </a:p>
          <a:p>
            <a:pPr lvl="1">
              <a:buClr>
                <a:schemeClr val="tx1"/>
              </a:buClr>
              <a:buFont typeface="Wingdings" panose="05000000000000000000" pitchFamily="2" charset="2"/>
              <a:buChar char="Ø"/>
            </a:pPr>
            <a:r>
              <a:rPr lang="en-US" sz="3600" dirty="0">
                <a:latin typeface="Calibri" panose="020F0502020204030204" pitchFamily="34" charset="0"/>
                <a:ea typeface="Verdana" panose="020B0604030504040204" pitchFamily="34" charset="0"/>
                <a:cs typeface="Calibri" panose="020F0502020204030204" pitchFamily="34" charset="0"/>
              </a:rPr>
              <a:t> Help people keep talking </a:t>
            </a:r>
          </a:p>
          <a:p>
            <a:pPr lvl="1">
              <a:buClr>
                <a:schemeClr val="tx1"/>
              </a:buClr>
              <a:buFont typeface="Wingdings" panose="05000000000000000000" pitchFamily="2" charset="2"/>
              <a:buChar char="Ø"/>
            </a:pPr>
            <a:r>
              <a:rPr lang="en-US" sz="3600" dirty="0">
                <a:latin typeface="Calibri" panose="020F0502020204030204" pitchFamily="34" charset="0"/>
                <a:ea typeface="Verdana" panose="020B0604030504040204" pitchFamily="34" charset="0"/>
                <a:cs typeface="Calibri" panose="020F0502020204030204" pitchFamily="34" charset="0"/>
              </a:rPr>
              <a:t> Elicit examples of specific behavior</a:t>
            </a:r>
          </a:p>
          <a:p>
            <a:pPr lvl="1">
              <a:buClr>
                <a:schemeClr val="tx1"/>
              </a:buClr>
              <a:buFont typeface="Wingdings" panose="05000000000000000000" pitchFamily="2" charset="2"/>
              <a:buChar char="Ø"/>
            </a:pPr>
            <a:r>
              <a:rPr lang="en-US" sz="3600" dirty="0">
                <a:latin typeface="Calibri" panose="020F0502020204030204" pitchFamily="34" charset="0"/>
                <a:ea typeface="Verdana" panose="020B0604030504040204" pitchFamily="34" charset="0"/>
                <a:cs typeface="Calibri" panose="020F0502020204030204" pitchFamily="34" charset="0"/>
              </a:rPr>
              <a:t> Get additional information</a:t>
            </a:r>
          </a:p>
        </p:txBody>
      </p:sp>
    </p:spTree>
    <p:extLst>
      <p:ext uri="{BB962C8B-B14F-4D97-AF65-F5344CB8AC3E}">
        <p14:creationId xmlns:p14="http://schemas.microsoft.com/office/powerpoint/2010/main" val="1598274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FC38573-DB5B-44D0-97A1-536174279654}"/>
              </a:ext>
            </a:extLst>
          </p:cNvPr>
          <p:cNvSpPr>
            <a:spLocks noGrp="1"/>
          </p:cNvSpPr>
          <p:nvPr>
            <p:ph type="title"/>
          </p:nvPr>
        </p:nvSpPr>
        <p:spPr>
          <a:xfrm>
            <a:off x="1393638" y="1811110"/>
            <a:ext cx="9404723" cy="1646555"/>
          </a:xfrm>
        </p:spPr>
        <p:txBody>
          <a:bodyPr>
            <a:noAutofit/>
          </a:bodyPr>
          <a:lstStyle/>
          <a:p>
            <a:pPr lvl="0" algn="ctr">
              <a:spcBef>
                <a:spcPts val="0"/>
              </a:spcBef>
            </a:pPr>
            <a:r>
              <a:rPr lang="en-US" sz="4400" b="1" dirty="0">
                <a:solidFill>
                  <a:prstClr val="white"/>
                </a:solidFill>
                <a:ea typeface="+mn-ea"/>
                <a:cs typeface="+mn-cs"/>
              </a:rPr>
              <a:t>ACTIVE LISTENING REVIEW </a:t>
            </a:r>
            <a:br>
              <a:rPr lang="en-US" sz="4400" b="1" dirty="0">
                <a:solidFill>
                  <a:prstClr val="white"/>
                </a:solidFill>
                <a:ea typeface="+mn-ea"/>
                <a:cs typeface="+mn-cs"/>
              </a:rPr>
            </a:br>
            <a:r>
              <a:rPr lang="en-US" sz="4400" b="1" dirty="0">
                <a:solidFill>
                  <a:prstClr val="white"/>
                </a:solidFill>
                <a:ea typeface="+mn-ea"/>
                <a:cs typeface="+mn-cs"/>
              </a:rPr>
              <a:t>in ACTION</a:t>
            </a:r>
            <a:endParaRPr lang="en-US" dirty="0"/>
          </a:p>
        </p:txBody>
      </p:sp>
      <p:sp>
        <p:nvSpPr>
          <p:cNvPr id="10" name="Text Placeholder 9">
            <a:extLst>
              <a:ext uri="{FF2B5EF4-FFF2-40B4-BE49-F238E27FC236}">
                <a16:creationId xmlns:a16="http://schemas.microsoft.com/office/drawing/2014/main" id="{1E832549-F324-43BE-847B-14FCE314C0D1}"/>
              </a:ext>
            </a:extLst>
          </p:cNvPr>
          <p:cNvSpPr>
            <a:spLocks noGrp="1"/>
          </p:cNvSpPr>
          <p:nvPr>
            <p:ph type="body" idx="1"/>
          </p:nvPr>
        </p:nvSpPr>
        <p:spPr>
          <a:xfrm>
            <a:off x="2106459" y="4106144"/>
            <a:ext cx="7979079" cy="769441"/>
          </a:xfrm>
        </p:spPr>
        <p:txBody>
          <a:bodyPr/>
          <a:lstStyle/>
          <a:p>
            <a:pPr lvl="0" algn="ctr">
              <a:spcBef>
                <a:spcPts val="0"/>
              </a:spcBef>
              <a:buClrTx/>
              <a:buSzTx/>
            </a:pPr>
            <a:r>
              <a:rPr lang="en-US" sz="4400" b="1" i="1" dirty="0">
                <a:solidFill>
                  <a:prstClr val="white"/>
                </a:solidFill>
                <a:ea typeface="+mn-ea"/>
                <a:cs typeface="+mn-cs"/>
              </a:rPr>
              <a:t>It’s Not about the Nail!</a:t>
            </a:r>
          </a:p>
        </p:txBody>
      </p:sp>
      <p:pic>
        <p:nvPicPr>
          <p:cNvPr id="4" name="It's Not About the Nail" descr="Video, &quot;It's not about the nail&quot;, starts with part of a woman's face">
            <a:hlinkClick r:id="" action="ppaction://media"/>
            <a:extLst>
              <a:ext uri="{FF2B5EF4-FFF2-40B4-BE49-F238E27FC236}">
                <a16:creationId xmlns:a16="http://schemas.microsoft.com/office/drawing/2014/main" id="{E2F8BBA7-A8B3-4464-A0E5-ECEEF1A122C1}"/>
              </a:ext>
            </a:extLst>
          </p:cNvPr>
          <p:cNvPicPr>
            <a:picLocks noChangeAspect="1"/>
          </p:cNvPicPr>
          <p:nvPr>
            <a:videoFile r:link="rId2"/>
            <p:extLst>
              <p:ext uri="{DAA4B4D4-6D71-4841-9C94-3DE7FCFB9230}">
                <p14:media xmlns:p14="http://schemas.microsoft.com/office/powerpoint/2010/main" r:embed="rId1"/>
              </p:ext>
            </p:extLst>
          </p:nvPr>
        </p:nvPicPr>
        <p:blipFill>
          <a:blip r:embed="rId6">
            <a:duotone>
              <a:schemeClr val="bg2">
                <a:shade val="45000"/>
                <a:satMod val="135000"/>
              </a:schemeClr>
              <a:prstClr val="white"/>
            </a:duotone>
          </a:blip>
          <a:stretch>
            <a:fillRect/>
          </a:stretch>
        </p:blipFill>
        <p:spPr>
          <a:xfrm>
            <a:off x="0" y="5871410"/>
            <a:ext cx="7676147" cy="986589"/>
          </a:xfrm>
          <a:prstGeom prst="rect">
            <a:avLst/>
          </a:prstGeom>
        </p:spPr>
      </p:pic>
    </p:spTree>
    <p:extLst>
      <p:ext uri="{BB962C8B-B14F-4D97-AF65-F5344CB8AC3E}">
        <p14:creationId xmlns:p14="http://schemas.microsoft.com/office/powerpoint/2010/main" val="35973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1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61A07-A385-4019-84E4-A9838A71DDCA}"/>
              </a:ext>
            </a:extLst>
          </p:cNvPr>
          <p:cNvSpPr>
            <a:spLocks noGrp="1"/>
          </p:cNvSpPr>
          <p:nvPr>
            <p:ph type="title"/>
          </p:nvPr>
        </p:nvSpPr>
        <p:spPr>
          <a:xfrm>
            <a:off x="173765" y="2256466"/>
            <a:ext cx="929547" cy="1501343"/>
          </a:xfrm>
        </p:spPr>
        <p:txBody>
          <a:bodyPr/>
          <a:lstStyle/>
          <a:p>
            <a:r>
              <a:rPr lang="en-US" sz="2000" dirty="0">
                <a:solidFill>
                  <a:schemeClr val="bg1"/>
                </a:solidFill>
              </a:rPr>
              <a:t>What can I do to Help?</a:t>
            </a:r>
          </a:p>
        </p:txBody>
      </p:sp>
      <p:sp>
        <p:nvSpPr>
          <p:cNvPr id="3" name="Content Placeholder 2">
            <a:extLst>
              <a:ext uri="{FF2B5EF4-FFF2-40B4-BE49-F238E27FC236}">
                <a16:creationId xmlns:a16="http://schemas.microsoft.com/office/drawing/2014/main" id="{6E44AFD3-50F5-489B-9FB0-99845B174DF3}"/>
              </a:ext>
            </a:extLst>
          </p:cNvPr>
          <p:cNvSpPr>
            <a:spLocks noGrp="1"/>
          </p:cNvSpPr>
          <p:nvPr>
            <p:ph idx="1"/>
          </p:nvPr>
        </p:nvSpPr>
        <p:spPr>
          <a:xfrm>
            <a:off x="173765" y="4658333"/>
            <a:ext cx="1715045" cy="2080670"/>
          </a:xfrm>
        </p:spPr>
        <p:txBody>
          <a:bodyPr/>
          <a:lstStyle/>
          <a:p>
            <a:pPr marL="0" indent="0">
              <a:buNone/>
            </a:pPr>
            <a:r>
              <a:rPr lang="en-US" dirty="0">
                <a:solidFill>
                  <a:schemeClr val="bg1"/>
                </a:solidFill>
              </a:rPr>
              <a:t>Two hands reaching towards each other</a:t>
            </a:r>
          </a:p>
        </p:txBody>
      </p:sp>
    </p:spTree>
    <p:extLst>
      <p:ext uri="{BB962C8B-B14F-4D97-AF65-F5344CB8AC3E}">
        <p14:creationId xmlns:p14="http://schemas.microsoft.com/office/powerpoint/2010/main" val="7878549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00301"/>
          </a:xfrm>
        </p:spPr>
        <p:txBody>
          <a:bodyPr/>
          <a:lstStyle/>
          <a:p>
            <a:r>
              <a:rPr lang="en-US" sz="4400" b="1" dirty="0"/>
              <a:t>MORE RESOURCES</a:t>
            </a:r>
          </a:p>
        </p:txBody>
      </p:sp>
      <p:sp>
        <p:nvSpPr>
          <p:cNvPr id="3" name="Content Placeholder 2"/>
          <p:cNvSpPr>
            <a:spLocks noGrp="1"/>
          </p:cNvSpPr>
          <p:nvPr>
            <p:ph idx="1"/>
          </p:nvPr>
        </p:nvSpPr>
        <p:spPr>
          <a:xfrm>
            <a:off x="1103311" y="1575882"/>
            <a:ext cx="5634373" cy="4672518"/>
          </a:xfrm>
        </p:spPr>
        <p:txBody>
          <a:bodyPr>
            <a:normAutofit fontScale="85000" lnSpcReduction="20000"/>
          </a:bodyPr>
          <a:lstStyle/>
          <a:p>
            <a:pPr marL="0" indent="0">
              <a:buNone/>
            </a:pPr>
            <a:r>
              <a:rPr lang="en-US" sz="3600" u="sng" dirty="0">
                <a:latin typeface="Calibri" panose="020F0502020204030204" pitchFamily="34" charset="0"/>
                <a:cs typeface="Calibri" panose="020F0502020204030204" pitchFamily="34" charset="0"/>
              </a:rPr>
              <a:t>3 Great Resources</a:t>
            </a:r>
          </a:p>
          <a:p>
            <a:pPr>
              <a:buClr>
                <a:schemeClr val="tx1"/>
              </a:buClr>
              <a:buSzPct val="100000"/>
              <a:buAutoNum type="arabicPeriod"/>
            </a:pPr>
            <a:r>
              <a:rPr lang="en-US" sz="3600" i="1" dirty="0">
                <a:latin typeface="Calibri" panose="020F0502020204030204" pitchFamily="34" charset="0"/>
                <a:cs typeface="Calibri" panose="020F0502020204030204" pitchFamily="34" charset="0"/>
              </a:rPr>
              <a:t> Signs and Symptoms of Stress – </a:t>
            </a:r>
            <a:r>
              <a:rPr lang="en-US" sz="3600" dirty="0">
                <a:latin typeface="Calibri" panose="020F0502020204030204" pitchFamily="34" charset="0"/>
                <a:cs typeface="Calibri" panose="020F0502020204030204" pitchFamily="34" charset="0"/>
              </a:rPr>
              <a:t>UMASH</a:t>
            </a:r>
          </a:p>
          <a:p>
            <a:pPr marL="0" indent="0">
              <a:buClr>
                <a:schemeClr val="tx1"/>
              </a:buClr>
              <a:buSzPct val="100000"/>
              <a:buNone/>
            </a:pPr>
            <a:endParaRPr lang="en-US" sz="3600" dirty="0">
              <a:latin typeface="Calibri" panose="020F0502020204030204" pitchFamily="34" charset="0"/>
              <a:cs typeface="Calibri" panose="020F0502020204030204" pitchFamily="34" charset="0"/>
            </a:endParaRPr>
          </a:p>
          <a:p>
            <a:pPr>
              <a:buClr>
                <a:schemeClr val="tx1"/>
              </a:buClr>
              <a:buSzPct val="100000"/>
              <a:buAutoNum type="arabicPeriod"/>
            </a:pPr>
            <a:r>
              <a:rPr lang="en-US" sz="3600" i="1" dirty="0">
                <a:latin typeface="Calibri" panose="020F0502020204030204" pitchFamily="34" charset="0"/>
                <a:cs typeface="Calibri" panose="020F0502020204030204" pitchFamily="34" charset="0"/>
              </a:rPr>
              <a:t>Responding to Distressed People </a:t>
            </a:r>
            <a:r>
              <a:rPr lang="en-US" sz="3600" dirty="0">
                <a:latin typeface="Calibri" panose="020F0502020204030204" pitchFamily="34" charset="0"/>
                <a:cs typeface="Calibri" panose="020F0502020204030204" pitchFamily="34" charset="0"/>
              </a:rPr>
              <a:t>– NDSU Extension</a:t>
            </a:r>
          </a:p>
          <a:p>
            <a:pPr>
              <a:buClr>
                <a:schemeClr val="tx1"/>
              </a:buClr>
              <a:buSzPct val="100000"/>
              <a:buAutoNum type="arabicPeriod"/>
            </a:pPr>
            <a:endParaRPr lang="en-US" sz="3600" dirty="0">
              <a:latin typeface="Calibri" panose="020F0502020204030204" pitchFamily="34" charset="0"/>
              <a:cs typeface="Calibri" panose="020F0502020204030204" pitchFamily="34" charset="0"/>
            </a:endParaRPr>
          </a:p>
          <a:p>
            <a:pPr>
              <a:buClr>
                <a:schemeClr val="tx1"/>
              </a:buClr>
              <a:buSzPct val="100000"/>
              <a:buAutoNum type="arabicPeriod"/>
            </a:pPr>
            <a:r>
              <a:rPr lang="en-US" sz="3600" i="1" dirty="0">
                <a:latin typeface="Calibri" panose="020F0502020204030204" pitchFamily="34" charset="0"/>
                <a:cs typeface="Calibri" panose="020F0502020204030204" pitchFamily="34" charset="0"/>
              </a:rPr>
              <a:t>How to Talk with Farmers Under Stress </a:t>
            </a:r>
            <a:r>
              <a:rPr lang="en-US" sz="3600" dirty="0">
                <a:latin typeface="Calibri" panose="020F0502020204030204" pitchFamily="34" charset="0"/>
                <a:cs typeface="Calibri" panose="020F0502020204030204" pitchFamily="34" charset="0"/>
              </a:rPr>
              <a:t>– Michigan State University Extension</a:t>
            </a:r>
          </a:p>
          <a:p>
            <a:pPr marL="0" indent="0">
              <a:buClr>
                <a:schemeClr val="tx1"/>
              </a:buClr>
              <a:buNone/>
            </a:pPr>
            <a:endParaRPr lang="en-US" sz="3600" dirty="0">
              <a:latin typeface="Calibri" panose="020F0502020204030204" pitchFamily="34" charset="0"/>
              <a:ea typeface="Verdana" panose="020B0604030504040204" pitchFamily="34" charset="0"/>
              <a:cs typeface="Calibri" panose="020F0502020204030204" pitchFamily="34" charset="0"/>
            </a:endParaRPr>
          </a:p>
        </p:txBody>
      </p:sp>
      <p:pic>
        <p:nvPicPr>
          <p:cNvPr id="4" name="Picture Placeholder 7" descr="Picture of Signs &amp; Symptoms of Stress information card">
            <a:extLst>
              <a:ext uri="{FF2B5EF4-FFF2-40B4-BE49-F238E27FC236}">
                <a16:creationId xmlns:a16="http://schemas.microsoft.com/office/drawing/2014/main" id="{0C3986A7-76B6-4E94-8405-01E6CEA2DC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207" b="3646"/>
          <a:stretch/>
        </p:blipFill>
        <p:spPr>
          <a:xfrm>
            <a:off x="7888289" y="529389"/>
            <a:ext cx="3657600" cy="5554862"/>
          </a:xfrm>
          <a:prstGeom prst="rect">
            <a:avLst/>
          </a:prstGeom>
        </p:spPr>
      </p:pic>
    </p:spTree>
    <p:extLst>
      <p:ext uri="{BB962C8B-B14F-4D97-AF65-F5344CB8AC3E}">
        <p14:creationId xmlns:p14="http://schemas.microsoft.com/office/powerpoint/2010/main" val="4272453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40192"/>
            <a:ext cx="10915412" cy="925145"/>
          </a:xfrm>
        </p:spPr>
        <p:txBody>
          <a:bodyPr/>
          <a:lstStyle/>
          <a:p>
            <a:r>
              <a:rPr lang="en-US" sz="4400" b="1" dirty="0">
                <a:solidFill>
                  <a:schemeClr val="accent6">
                    <a:lumMod val="50000"/>
                  </a:schemeClr>
                </a:solidFill>
              </a:rPr>
              <a:t>Funded by</a:t>
            </a:r>
          </a:p>
        </p:txBody>
      </p:sp>
      <p:sp>
        <p:nvSpPr>
          <p:cNvPr id="15" name="Text Placeholder 14">
            <a:extLst>
              <a:ext uri="{FF2B5EF4-FFF2-40B4-BE49-F238E27FC236}">
                <a16:creationId xmlns:a16="http://schemas.microsoft.com/office/drawing/2014/main" id="{B448A99C-3282-4113-B13E-440CDC5CE5CF}"/>
              </a:ext>
            </a:extLst>
          </p:cNvPr>
          <p:cNvSpPr>
            <a:spLocks noGrp="1"/>
          </p:cNvSpPr>
          <p:nvPr>
            <p:ph type="body" sz="quarter" idx="3"/>
          </p:nvPr>
        </p:nvSpPr>
        <p:spPr>
          <a:xfrm>
            <a:off x="912285" y="659385"/>
            <a:ext cx="7816078" cy="4924890"/>
          </a:xfrm>
        </p:spPr>
        <p:txBody>
          <a:bodyPr/>
          <a:lstStyle/>
          <a:p>
            <a:pPr lvl="0">
              <a:spcBef>
                <a:spcPts val="0"/>
              </a:spcBef>
              <a:buClrTx/>
              <a:buSzTx/>
            </a:pPr>
            <a:r>
              <a:rPr lang="en-US" dirty="0">
                <a:solidFill>
                  <a:prstClr val="white"/>
                </a:solidFill>
                <a:ea typeface="+mn-ea"/>
                <a:cs typeface="+mn-cs"/>
              </a:rPr>
              <a:t>The National Institute of Food and Agriculture, U.S. Department of Agriculture funded development of these materials (award number 2018-38640-28416) through the North Central Region SARE program (project number ENC18-170.) </a:t>
            </a:r>
          </a:p>
          <a:p>
            <a:pPr lvl="0">
              <a:spcBef>
                <a:spcPts val="0"/>
              </a:spcBef>
              <a:buClrTx/>
              <a:buSzTx/>
            </a:pPr>
            <a:endParaRPr lang="en-US" dirty="0">
              <a:solidFill>
                <a:prstClr val="white"/>
              </a:solidFill>
              <a:ea typeface="+mn-ea"/>
              <a:cs typeface="Calibri" panose="020F0502020204030204" pitchFamily="34" charset="0"/>
            </a:endParaRPr>
          </a:p>
          <a:p>
            <a:pPr lvl="0">
              <a:spcBef>
                <a:spcPts val="0"/>
              </a:spcBef>
              <a:buClrTx/>
              <a:buSzTx/>
            </a:pPr>
            <a:r>
              <a:rPr lang="en-US" dirty="0">
                <a:solidFill>
                  <a:prstClr val="white"/>
                </a:solidFill>
                <a:ea typeface="+mn-ea"/>
                <a:cs typeface="Calibri" panose="020F0502020204030204" pitchFamily="34" charset="0"/>
              </a:rPr>
              <a:t>USDA and the State of Minnesota are equal opportunity employers and service providers. </a:t>
            </a:r>
          </a:p>
          <a:p>
            <a:pPr lvl="0">
              <a:spcBef>
                <a:spcPts val="0"/>
              </a:spcBef>
              <a:buClrTx/>
              <a:buSzTx/>
            </a:pPr>
            <a:endParaRPr lang="en-US" dirty="0">
              <a:solidFill>
                <a:prstClr val="white"/>
              </a:solidFill>
              <a:ea typeface="+mn-ea"/>
              <a:cs typeface="Calibri" panose="020F0502020204030204" pitchFamily="34" charset="0"/>
            </a:endParaRPr>
          </a:p>
          <a:p>
            <a:pPr lvl="0">
              <a:spcBef>
                <a:spcPts val="0"/>
              </a:spcBef>
              <a:buClrTx/>
              <a:buSzTx/>
            </a:pPr>
            <a:r>
              <a:rPr lang="en-US" dirty="0">
                <a:solidFill>
                  <a:prstClr val="white"/>
                </a:solidFill>
                <a:ea typeface="+mn-ea"/>
                <a:cs typeface="Calibri" panose="020F0502020204030204" pitchFamily="34" charset="0"/>
              </a:rPr>
              <a:t>Any opinions, findings, conclusions, or recommendations expressed are those of the authors and do not necessarily reflect the view of the U.S. Department of Agriculture.</a:t>
            </a:r>
          </a:p>
        </p:txBody>
      </p:sp>
      <p:pic>
        <p:nvPicPr>
          <p:cNvPr id="17" name="Content Placeholder 16" descr="North Central Region SARE program logo">
            <a:extLst>
              <a:ext uri="{FF2B5EF4-FFF2-40B4-BE49-F238E27FC236}">
                <a16:creationId xmlns:a16="http://schemas.microsoft.com/office/drawing/2014/main" id="{5E6870DA-431F-4290-83AD-989D6364A21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9092643" y="1982577"/>
            <a:ext cx="2468880" cy="2278506"/>
          </a:xfrm>
          <a:prstGeom prst="rect">
            <a:avLst/>
          </a:prstGeom>
        </p:spPr>
      </p:pic>
    </p:spTree>
    <p:extLst>
      <p:ext uri="{BB962C8B-B14F-4D97-AF65-F5344CB8AC3E}">
        <p14:creationId xmlns:p14="http://schemas.microsoft.com/office/powerpoint/2010/main" val="3483857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RESOURCE MAPPING</a:t>
            </a:r>
          </a:p>
        </p:txBody>
      </p:sp>
      <p:pic>
        <p:nvPicPr>
          <p:cNvPr id="5" name="Picture 4" descr="Paper map with camera, notebook, pencil, bag, and stack of guidebooks resting on it. ">
            <a:extLst>
              <a:ext uri="{FF2B5EF4-FFF2-40B4-BE49-F238E27FC236}">
                <a16:creationId xmlns:a16="http://schemas.microsoft.com/office/drawing/2014/main" id="{7175617D-3A77-45C6-BEE7-C1FC69EDC7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2883" y="1405296"/>
            <a:ext cx="6569243" cy="5189375"/>
          </a:xfrm>
          <a:prstGeom prst="rect">
            <a:avLst/>
          </a:prstGeom>
        </p:spPr>
      </p:pic>
    </p:spTree>
    <p:extLst>
      <p:ext uri="{BB962C8B-B14F-4D97-AF65-F5344CB8AC3E}">
        <p14:creationId xmlns:p14="http://schemas.microsoft.com/office/powerpoint/2010/main" val="40365146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B4968-D4BC-496E-A052-C7464967BCE6}"/>
              </a:ext>
            </a:extLst>
          </p:cNvPr>
          <p:cNvSpPr>
            <a:spLocks noGrp="1"/>
          </p:cNvSpPr>
          <p:nvPr>
            <p:ph type="title"/>
          </p:nvPr>
        </p:nvSpPr>
        <p:spPr>
          <a:xfrm>
            <a:off x="182648" y="220986"/>
            <a:ext cx="1445735" cy="417841"/>
          </a:xfrm>
        </p:spPr>
        <p:txBody>
          <a:bodyPr/>
          <a:lstStyle/>
          <a:p>
            <a:r>
              <a:rPr lang="en-US" sz="1800" dirty="0">
                <a:solidFill>
                  <a:srgbClr val="2A1F48"/>
                </a:solidFill>
              </a:rPr>
              <a:t>Resources</a:t>
            </a:r>
          </a:p>
        </p:txBody>
      </p:sp>
      <p:sp>
        <p:nvSpPr>
          <p:cNvPr id="4" name="Content Placeholder 3">
            <a:extLst>
              <a:ext uri="{FF2B5EF4-FFF2-40B4-BE49-F238E27FC236}">
                <a16:creationId xmlns:a16="http://schemas.microsoft.com/office/drawing/2014/main" id="{B1741201-9371-4700-AB68-85EEB9E62766}"/>
              </a:ext>
            </a:extLst>
          </p:cNvPr>
          <p:cNvSpPr>
            <a:spLocks noGrp="1"/>
          </p:cNvSpPr>
          <p:nvPr>
            <p:ph idx="1"/>
          </p:nvPr>
        </p:nvSpPr>
        <p:spPr>
          <a:xfrm>
            <a:off x="905515" y="867427"/>
            <a:ext cx="10272919" cy="5123145"/>
          </a:xfrm>
        </p:spPr>
        <p:txBody>
          <a:bodyPr>
            <a:normAutofit/>
          </a:bodyPr>
          <a:lstStyle/>
          <a:p>
            <a:pPr marL="0" lvl="0" indent="0">
              <a:spcBef>
                <a:spcPts val="0"/>
              </a:spcBef>
              <a:buClrTx/>
              <a:buSzTx/>
              <a:buNone/>
            </a:pPr>
            <a:r>
              <a:rPr lang="en-US" sz="4200" dirty="0">
                <a:solidFill>
                  <a:prstClr val="white"/>
                </a:solidFill>
                <a:latin typeface="Verdana" panose="020B0604030504040204" pitchFamily="34" charset="0"/>
                <a:ea typeface="Verdana" panose="020B0604030504040204" pitchFamily="34" charset="0"/>
                <a:cs typeface="+mn-cs"/>
              </a:rPr>
              <a:t>List up to 3 resources, (1 per Post-it) </a:t>
            </a:r>
          </a:p>
          <a:p>
            <a:pPr marL="0" lvl="0" indent="0">
              <a:spcBef>
                <a:spcPts val="0"/>
              </a:spcBef>
              <a:buClrTx/>
              <a:buSzTx/>
              <a:buNone/>
            </a:pPr>
            <a:endParaRPr lang="en-US" sz="4200" dirty="0">
              <a:solidFill>
                <a:prstClr val="white"/>
              </a:solidFill>
              <a:latin typeface="Verdana" panose="020B0604030504040204" pitchFamily="34" charset="0"/>
              <a:ea typeface="Verdana" panose="020B0604030504040204" pitchFamily="34" charset="0"/>
              <a:cs typeface="+mn-cs"/>
            </a:endParaRPr>
          </a:p>
          <a:p>
            <a:pPr marL="0" lvl="0" indent="0">
              <a:spcBef>
                <a:spcPts val="0"/>
              </a:spcBef>
              <a:buClrTx/>
              <a:buSzTx/>
              <a:buNone/>
            </a:pPr>
            <a:r>
              <a:rPr lang="en-US" sz="4200" dirty="0">
                <a:solidFill>
                  <a:prstClr val="white"/>
                </a:solidFill>
                <a:latin typeface="Verdana" panose="020B0604030504040204" pitchFamily="34" charset="0"/>
                <a:ea typeface="Verdana" panose="020B0604030504040204" pitchFamily="34" charset="0"/>
                <a:cs typeface="+mn-cs"/>
              </a:rPr>
              <a:t>Write:</a:t>
            </a:r>
          </a:p>
          <a:p>
            <a:pPr marL="1200150" lvl="1" indent="-742950">
              <a:spcBef>
                <a:spcPts val="0"/>
              </a:spcBef>
              <a:buClrTx/>
              <a:buSzTx/>
              <a:buFont typeface="+mj-lt"/>
              <a:buAutoNum type="arabicPeriod"/>
            </a:pPr>
            <a:r>
              <a:rPr lang="en-US" sz="4200" dirty="0">
                <a:solidFill>
                  <a:prstClr val="white"/>
                </a:solidFill>
                <a:latin typeface="Verdana" panose="020B0604030504040204" pitchFamily="34" charset="0"/>
                <a:ea typeface="Verdana" panose="020B0604030504040204" pitchFamily="34" charset="0"/>
                <a:cs typeface="+mn-cs"/>
              </a:rPr>
              <a:t>Name of person/organization</a:t>
            </a:r>
          </a:p>
          <a:p>
            <a:pPr marL="1200150" lvl="1" indent="-742950">
              <a:spcBef>
                <a:spcPts val="0"/>
              </a:spcBef>
              <a:buClrTx/>
              <a:buSzTx/>
              <a:buFont typeface="+mj-lt"/>
              <a:buAutoNum type="arabicPeriod"/>
            </a:pPr>
            <a:r>
              <a:rPr lang="en-US" sz="4200" dirty="0">
                <a:solidFill>
                  <a:prstClr val="white"/>
                </a:solidFill>
                <a:latin typeface="Verdana" panose="020B0604030504040204" pitchFamily="34" charset="0"/>
                <a:ea typeface="Verdana" panose="020B0604030504040204" pitchFamily="34" charset="0"/>
                <a:cs typeface="+mn-cs"/>
              </a:rPr>
              <a:t>Any contact info you have </a:t>
            </a:r>
          </a:p>
          <a:p>
            <a:pPr marL="1200150" lvl="1" indent="-742950">
              <a:spcBef>
                <a:spcPts val="0"/>
              </a:spcBef>
              <a:buClrTx/>
              <a:buSzTx/>
              <a:buFont typeface="+mj-lt"/>
              <a:buAutoNum type="arabicPeriod"/>
            </a:pPr>
            <a:r>
              <a:rPr lang="en-US" sz="4200" dirty="0">
                <a:solidFill>
                  <a:prstClr val="white"/>
                </a:solidFill>
                <a:latin typeface="Verdana" panose="020B0604030504040204" pitchFamily="34" charset="0"/>
                <a:ea typeface="Verdana" panose="020B0604030504040204" pitchFamily="34" charset="0"/>
                <a:cs typeface="+mn-cs"/>
              </a:rPr>
              <a:t>Why YOU recommend them.</a:t>
            </a:r>
          </a:p>
        </p:txBody>
      </p:sp>
    </p:spTree>
    <p:extLst>
      <p:ext uri="{BB962C8B-B14F-4D97-AF65-F5344CB8AC3E}">
        <p14:creationId xmlns:p14="http://schemas.microsoft.com/office/powerpoint/2010/main" val="18473262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75868-0F58-43A2-8474-E04401A82559}"/>
              </a:ext>
            </a:extLst>
          </p:cNvPr>
          <p:cNvSpPr>
            <a:spLocks noGrp="1"/>
          </p:cNvSpPr>
          <p:nvPr>
            <p:ph type="title"/>
          </p:nvPr>
        </p:nvSpPr>
        <p:spPr>
          <a:xfrm>
            <a:off x="180891" y="324381"/>
            <a:ext cx="1583742" cy="509808"/>
          </a:xfrm>
        </p:spPr>
        <p:txBody>
          <a:bodyPr/>
          <a:lstStyle/>
          <a:p>
            <a:r>
              <a:rPr lang="en-US" sz="2000" dirty="0">
                <a:solidFill>
                  <a:srgbClr val="291F48"/>
                </a:solidFill>
              </a:rPr>
              <a:t>Brainstorm</a:t>
            </a:r>
          </a:p>
        </p:txBody>
      </p:sp>
      <p:pic>
        <p:nvPicPr>
          <p:cNvPr id="5" name="Content Placeholder 4" descr="brightly colored sticky notes layered on a flip chart with a hand placing one">
            <a:extLst>
              <a:ext uri="{FF2B5EF4-FFF2-40B4-BE49-F238E27FC236}">
                <a16:creationId xmlns:a16="http://schemas.microsoft.com/office/drawing/2014/main" id="{4504892A-39ED-468F-A26C-4D101441D6D8}"/>
              </a:ext>
            </a:extLst>
          </p:cNvPr>
          <p:cNvPicPr>
            <a:picLocks noGrp="1" noChangeAspect="1"/>
          </p:cNvPicPr>
          <p:nvPr>
            <p:ph idx="1"/>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798320" y="203449"/>
            <a:ext cx="8595360" cy="6451102"/>
          </a:xfrm>
          <a:prstGeom prst="rect">
            <a:avLst/>
          </a:prstGeom>
        </p:spPr>
      </p:pic>
    </p:spTree>
    <p:extLst>
      <p:ext uri="{BB962C8B-B14F-4D97-AF65-F5344CB8AC3E}">
        <p14:creationId xmlns:p14="http://schemas.microsoft.com/office/powerpoint/2010/main" val="21950988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alphaModFix amt="3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10899778" cy="977497"/>
          </a:xfrm>
        </p:spPr>
        <p:txBody>
          <a:bodyPr/>
          <a:lstStyle/>
          <a:p>
            <a:r>
              <a:rPr lang="en-US" b="1" dirty="0">
                <a:solidFill>
                  <a:schemeClr val="tx2">
                    <a:lumMod val="10000"/>
                  </a:schemeClr>
                </a:solidFill>
              </a:rPr>
              <a:t>REFLECTION:  WHAT HAVE YOU LEARNED? </a:t>
            </a:r>
          </a:p>
        </p:txBody>
      </p:sp>
      <p:sp>
        <p:nvSpPr>
          <p:cNvPr id="3" name="Content Placeholder 2"/>
          <p:cNvSpPr>
            <a:spLocks noGrp="1"/>
          </p:cNvSpPr>
          <p:nvPr>
            <p:ph idx="1"/>
          </p:nvPr>
        </p:nvSpPr>
        <p:spPr>
          <a:xfrm>
            <a:off x="646111" y="1641231"/>
            <a:ext cx="8946541" cy="4472813"/>
          </a:xfrm>
        </p:spPr>
        <p:txBody>
          <a:bodyPr>
            <a:noAutofit/>
          </a:bodyPr>
          <a:lstStyle/>
          <a:p>
            <a:pPr>
              <a:buClr>
                <a:schemeClr val="bg1"/>
              </a:buClr>
            </a:pPr>
            <a:r>
              <a:rPr lang="en-US" sz="4200" b="1" dirty="0">
                <a:solidFill>
                  <a:schemeClr val="bg1"/>
                </a:solidFill>
                <a:latin typeface="Calibri" panose="020F0502020204030204" pitchFamily="34" charset="0"/>
                <a:ea typeface="Verdana" panose="020B0604030504040204" pitchFamily="34" charset="0"/>
                <a:cs typeface="Calibri" panose="020F0502020204030204" pitchFamily="34" charset="0"/>
              </a:rPr>
              <a:t> Farming is stressful</a:t>
            </a:r>
          </a:p>
          <a:p>
            <a:pPr>
              <a:buClr>
                <a:schemeClr val="bg1"/>
              </a:buClr>
            </a:pPr>
            <a:r>
              <a:rPr lang="en-US" sz="4200" b="1" dirty="0">
                <a:solidFill>
                  <a:schemeClr val="bg1"/>
                </a:solidFill>
                <a:latin typeface="Calibri" panose="020F0502020204030204" pitchFamily="34" charset="0"/>
                <a:ea typeface="Verdana" panose="020B0604030504040204" pitchFamily="34" charset="0"/>
                <a:cs typeface="Calibri" panose="020F0502020204030204" pitchFamily="34" charset="0"/>
              </a:rPr>
              <a:t> Identified the signs of stress</a:t>
            </a:r>
          </a:p>
          <a:p>
            <a:pPr>
              <a:buClr>
                <a:schemeClr val="bg1"/>
              </a:buClr>
            </a:pPr>
            <a:r>
              <a:rPr lang="en-US" sz="4200" b="1" dirty="0">
                <a:solidFill>
                  <a:schemeClr val="bg1"/>
                </a:solidFill>
                <a:latin typeface="Calibri" panose="020F0502020204030204" pitchFamily="34" charset="0"/>
                <a:ea typeface="Verdana" panose="020B0604030504040204" pitchFamily="34" charset="0"/>
                <a:cs typeface="Calibri" panose="020F0502020204030204" pitchFamily="34" charset="0"/>
              </a:rPr>
              <a:t> Active listening skills</a:t>
            </a:r>
          </a:p>
          <a:p>
            <a:pPr>
              <a:buClr>
                <a:schemeClr val="bg1"/>
              </a:buClr>
            </a:pPr>
            <a:r>
              <a:rPr lang="en-US" sz="4200" b="1" dirty="0">
                <a:solidFill>
                  <a:schemeClr val="bg1"/>
                </a:solidFill>
                <a:latin typeface="Calibri" panose="020F0502020204030204" pitchFamily="34" charset="0"/>
                <a:ea typeface="Verdana" panose="020B0604030504040204" pitchFamily="34" charset="0"/>
                <a:cs typeface="Calibri" panose="020F0502020204030204" pitchFamily="34" charset="0"/>
              </a:rPr>
              <a:t> Recognize personal safety and personal mental health</a:t>
            </a:r>
          </a:p>
          <a:p>
            <a:pPr>
              <a:buClr>
                <a:schemeClr val="bg1"/>
              </a:buClr>
            </a:pPr>
            <a:r>
              <a:rPr lang="en-US" sz="4200" b="1" dirty="0">
                <a:solidFill>
                  <a:schemeClr val="bg1"/>
                </a:solidFill>
                <a:latin typeface="Calibri" panose="020F0502020204030204" pitchFamily="34" charset="0"/>
                <a:ea typeface="Verdana" panose="020B0604030504040204" pitchFamily="34" charset="0"/>
                <a:cs typeface="Calibri" panose="020F0502020204030204" pitchFamily="34" charset="0"/>
              </a:rPr>
              <a:t> Identified community resources</a:t>
            </a:r>
          </a:p>
        </p:txBody>
      </p:sp>
    </p:spTree>
    <p:extLst>
      <p:ext uri="{BB962C8B-B14F-4D97-AF65-F5344CB8AC3E}">
        <p14:creationId xmlns:p14="http://schemas.microsoft.com/office/powerpoint/2010/main" val="8393271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8442"/>
            <a:ext cx="9938084" cy="907550"/>
          </a:xfrm>
        </p:spPr>
        <p:txBody>
          <a:bodyPr/>
          <a:lstStyle/>
          <a:p>
            <a:r>
              <a:rPr lang="en-US" sz="4400" b="1" dirty="0">
                <a:solidFill>
                  <a:schemeClr val="accent6">
                    <a:lumMod val="50000"/>
                  </a:schemeClr>
                </a:solidFill>
              </a:rPr>
              <a:t>Questions, Concerns, Comments</a:t>
            </a:r>
          </a:p>
        </p:txBody>
      </p:sp>
      <p:sp>
        <p:nvSpPr>
          <p:cNvPr id="3" name="Subtitle 2"/>
          <p:cNvSpPr>
            <a:spLocks noGrp="1"/>
          </p:cNvSpPr>
          <p:nvPr>
            <p:ph type="subTitle" idx="1"/>
          </p:nvPr>
        </p:nvSpPr>
        <p:spPr>
          <a:xfrm>
            <a:off x="0" y="1436939"/>
            <a:ext cx="5414211" cy="1348380"/>
          </a:xfrm>
        </p:spPr>
        <p:txBody>
          <a:bodyPr>
            <a:noAutofit/>
          </a:bodyPr>
          <a:lstStyle/>
          <a:p>
            <a:r>
              <a:rPr lang="en-US" sz="3600" b="1" dirty="0">
                <a:solidFill>
                  <a:schemeClr val="accent6">
                    <a:lumMod val="75000"/>
                  </a:schemeClr>
                </a:solidFill>
              </a:rPr>
              <a:t>Add PRESENTER CONTACT INFO AGAIN</a:t>
            </a:r>
          </a:p>
        </p:txBody>
      </p:sp>
    </p:spTree>
    <p:extLst>
      <p:ext uri="{BB962C8B-B14F-4D97-AF65-F5344CB8AC3E}">
        <p14:creationId xmlns:p14="http://schemas.microsoft.com/office/powerpoint/2010/main" val="116067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t>TODAY’S PRESENTERS</a:t>
            </a:r>
          </a:p>
        </p:txBody>
      </p:sp>
      <p:sp>
        <p:nvSpPr>
          <p:cNvPr id="6" name="Content Placeholder 5"/>
          <p:cNvSpPr>
            <a:spLocks noGrp="1"/>
          </p:cNvSpPr>
          <p:nvPr>
            <p:ph idx="1"/>
          </p:nvPr>
        </p:nvSpPr>
        <p:spPr>
          <a:xfrm>
            <a:off x="1103312" y="2052918"/>
            <a:ext cx="8585437" cy="4195481"/>
          </a:xfrm>
        </p:spPr>
        <p:txBody>
          <a:bodyPr>
            <a:normAutofit/>
          </a:bodyPr>
          <a:lstStyle/>
          <a:p>
            <a:pPr marL="0" indent="0">
              <a:buNone/>
            </a:pPr>
            <a:r>
              <a:rPr lang="en-US" sz="3600" dirty="0">
                <a:solidFill>
                  <a:schemeClr val="tx2"/>
                </a:solidFill>
                <a:latin typeface="Calibri" panose="020F0502020204030204" pitchFamily="34" charset="0"/>
                <a:cs typeface="Calibri" panose="020F0502020204030204" pitchFamily="34" charset="0"/>
              </a:rPr>
              <a:t>Insert your information here.</a:t>
            </a:r>
          </a:p>
          <a:p>
            <a:endParaRPr lang="en-US" sz="3600" dirty="0">
              <a:latin typeface="Calibri" panose="020F0502020204030204" pitchFamily="34" charset="0"/>
              <a:cs typeface="Calibri" panose="020F0502020204030204" pitchFamily="34" charset="0"/>
            </a:endParaRPr>
          </a:p>
          <a:p>
            <a:pPr marL="0" indent="0">
              <a:buNone/>
            </a:pPr>
            <a:endParaRPr lang="en-US" sz="3600" dirty="0">
              <a:latin typeface="Calibri" panose="020F0502020204030204" pitchFamily="34" charset="0"/>
              <a:cs typeface="Calibri" panose="020F0502020204030204" pitchFamily="34" charset="0"/>
            </a:endParaRPr>
          </a:p>
          <a:p>
            <a:endParaRPr lang="en-US" dirty="0"/>
          </a:p>
          <a:p>
            <a:endParaRPr lang="en-US" dirty="0"/>
          </a:p>
          <a:p>
            <a:pPr marL="0" indent="0">
              <a:buNone/>
            </a:pP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88904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164" y="693350"/>
            <a:ext cx="9404723" cy="1400530"/>
          </a:xfrm>
        </p:spPr>
        <p:txBody>
          <a:bodyPr/>
          <a:lstStyle/>
          <a:p>
            <a:r>
              <a:rPr lang="en-US" sz="4800" b="1" dirty="0">
                <a:solidFill>
                  <a:schemeClr val="accent6">
                    <a:lumMod val="50000"/>
                  </a:schemeClr>
                </a:solidFill>
              </a:rPr>
              <a:t>INTRODUCTIONS</a:t>
            </a:r>
          </a:p>
        </p:txBody>
      </p:sp>
      <p:sp>
        <p:nvSpPr>
          <p:cNvPr id="6" name="Content Placeholder 5"/>
          <p:cNvSpPr>
            <a:spLocks noGrp="1"/>
          </p:cNvSpPr>
          <p:nvPr>
            <p:ph sz="half" idx="1"/>
          </p:nvPr>
        </p:nvSpPr>
        <p:spPr>
          <a:xfrm>
            <a:off x="648743" y="4028172"/>
            <a:ext cx="9598150" cy="2335050"/>
          </a:xfrm>
        </p:spPr>
        <p:txBody>
          <a:bodyPr>
            <a:normAutofit/>
          </a:bodyPr>
          <a:lstStyle/>
          <a:p>
            <a:pPr>
              <a:buClr>
                <a:schemeClr val="accent6">
                  <a:lumMod val="50000"/>
                </a:schemeClr>
              </a:buClr>
              <a:buFont typeface="Wingdings 3" panose="05040102010807070707" pitchFamily="18" charset="2"/>
              <a:buChar char=""/>
            </a:pPr>
            <a:r>
              <a:rPr lang="en-US" sz="4000" dirty="0">
                <a:latin typeface="Calibri" panose="020F0502020204030204" pitchFamily="34" charset="0"/>
                <a:ea typeface="Verdana" panose="020B0604030504040204" pitchFamily="34" charset="0"/>
                <a:cs typeface="Calibri" panose="020F0502020204030204" pitchFamily="34" charset="0"/>
              </a:rPr>
              <a:t> </a:t>
            </a:r>
            <a:r>
              <a:rPr lang="en-US" sz="4200" b="1" dirty="0">
                <a:solidFill>
                  <a:schemeClr val="accent6">
                    <a:lumMod val="50000"/>
                  </a:schemeClr>
                </a:solidFill>
                <a:latin typeface="Calibri" panose="020F0502020204030204" pitchFamily="34" charset="0"/>
                <a:ea typeface="Verdana" panose="020B0604030504040204" pitchFamily="34" charset="0"/>
                <a:cs typeface="Calibri" panose="020F0502020204030204" pitchFamily="34" charset="0"/>
              </a:rPr>
              <a:t>Who are you?</a:t>
            </a:r>
          </a:p>
          <a:p>
            <a:pPr>
              <a:buClr>
                <a:schemeClr val="accent6">
                  <a:lumMod val="50000"/>
                </a:schemeClr>
              </a:buClr>
              <a:buFont typeface="Wingdings 3" panose="05040102010807070707" pitchFamily="18" charset="2"/>
              <a:buChar char=""/>
            </a:pPr>
            <a:endParaRPr lang="en-US" sz="4200" b="1" dirty="0">
              <a:solidFill>
                <a:schemeClr val="accent6">
                  <a:lumMod val="50000"/>
                </a:schemeClr>
              </a:solidFill>
              <a:latin typeface="Calibri" panose="020F0502020204030204" pitchFamily="34" charset="0"/>
              <a:ea typeface="Verdana" panose="020B0604030504040204" pitchFamily="34" charset="0"/>
              <a:cs typeface="Calibri" panose="020F0502020204030204" pitchFamily="34" charset="0"/>
            </a:endParaRPr>
          </a:p>
          <a:p>
            <a:pPr>
              <a:buClr>
                <a:schemeClr val="accent6">
                  <a:lumMod val="50000"/>
                </a:schemeClr>
              </a:buClr>
              <a:buFont typeface="Wingdings 3" panose="05040102010807070707" pitchFamily="18" charset="2"/>
              <a:buChar char=""/>
            </a:pPr>
            <a:r>
              <a:rPr lang="en-US" sz="4200" b="1" dirty="0">
                <a:solidFill>
                  <a:schemeClr val="accent6">
                    <a:lumMod val="50000"/>
                  </a:schemeClr>
                </a:solidFill>
                <a:latin typeface="Calibri" panose="020F0502020204030204" pitchFamily="34" charset="0"/>
                <a:ea typeface="Verdana" panose="020B0604030504040204" pitchFamily="34" charset="0"/>
                <a:cs typeface="Calibri" panose="020F0502020204030204" pitchFamily="34" charset="0"/>
              </a:rPr>
              <a:t> What is your connection to farming?</a:t>
            </a:r>
          </a:p>
        </p:txBody>
      </p:sp>
    </p:spTree>
    <p:extLst>
      <p:ext uri="{BB962C8B-B14F-4D97-AF65-F5344CB8AC3E}">
        <p14:creationId xmlns:p14="http://schemas.microsoft.com/office/powerpoint/2010/main" val="2528672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58175"/>
          </a:xfrm>
        </p:spPr>
        <p:txBody>
          <a:bodyPr/>
          <a:lstStyle/>
          <a:p>
            <a:r>
              <a:rPr lang="en-US" sz="4400" b="1" dirty="0"/>
              <a:t>OBJECTIVES</a:t>
            </a:r>
          </a:p>
        </p:txBody>
      </p:sp>
      <p:sp>
        <p:nvSpPr>
          <p:cNvPr id="3" name="Content Placeholder 2"/>
          <p:cNvSpPr>
            <a:spLocks noGrp="1"/>
          </p:cNvSpPr>
          <p:nvPr>
            <p:ph idx="1"/>
          </p:nvPr>
        </p:nvSpPr>
        <p:spPr>
          <a:xfrm>
            <a:off x="599872" y="1203159"/>
            <a:ext cx="11239202" cy="5462336"/>
          </a:xfrm>
        </p:spPr>
        <p:txBody>
          <a:bodyPr>
            <a:noAutofit/>
          </a:bodyPr>
          <a:lstStyle/>
          <a:p>
            <a:pPr marL="457200" indent="-457200">
              <a:buClr>
                <a:schemeClr val="tx1"/>
              </a:buClr>
              <a:buSzPct val="100000"/>
              <a:buFont typeface="+mj-lt"/>
              <a:buAutoNum type="arabicPeriod"/>
            </a:pPr>
            <a:r>
              <a:rPr lang="en-US" sz="3200" b="1" dirty="0">
                <a:latin typeface="+mn-lt"/>
              </a:rPr>
              <a:t>Recognize</a:t>
            </a:r>
            <a:r>
              <a:rPr lang="en-US" sz="3200" dirty="0">
                <a:latin typeface="+mn-lt"/>
              </a:rPr>
              <a:t> factors that contribute to stress in farming</a:t>
            </a:r>
          </a:p>
          <a:p>
            <a:pPr marL="457200" lvl="0" indent="-457200">
              <a:buClr>
                <a:schemeClr val="tx1"/>
              </a:buClr>
              <a:buSzPct val="100000"/>
              <a:buFont typeface="+mj-lt"/>
              <a:buAutoNum type="arabicPeriod"/>
            </a:pPr>
            <a:r>
              <a:rPr lang="en-US" sz="3200" b="1" dirty="0">
                <a:latin typeface="+mn-lt"/>
                <a:ea typeface="Verdana" panose="020B0604030504040204" pitchFamily="34" charset="0"/>
              </a:rPr>
              <a:t>Identify</a:t>
            </a:r>
            <a:r>
              <a:rPr lang="en-US" sz="3200" dirty="0">
                <a:latin typeface="+mn-lt"/>
                <a:ea typeface="Verdana" panose="020B0604030504040204" pitchFamily="34" charset="0"/>
              </a:rPr>
              <a:t> signs of mental/emotional distress </a:t>
            </a:r>
          </a:p>
          <a:p>
            <a:pPr marL="457200" lvl="0" indent="-457200">
              <a:buClr>
                <a:schemeClr val="tx1"/>
              </a:buClr>
              <a:buSzPct val="100000"/>
              <a:buFont typeface="+mj-lt"/>
              <a:buAutoNum type="arabicPeriod"/>
            </a:pPr>
            <a:r>
              <a:rPr lang="en-US" sz="3200" b="1" dirty="0">
                <a:latin typeface="+mn-lt"/>
                <a:ea typeface="Verdana" panose="020B0604030504040204" pitchFamily="34" charset="0"/>
              </a:rPr>
              <a:t>Learn </a:t>
            </a:r>
            <a:r>
              <a:rPr lang="en-US" sz="3200" dirty="0">
                <a:latin typeface="+mn-lt"/>
                <a:ea typeface="Verdana" panose="020B0604030504040204" pitchFamily="34" charset="0"/>
              </a:rPr>
              <a:t>to use active listening skills</a:t>
            </a:r>
          </a:p>
          <a:p>
            <a:pPr marL="457200" lvl="0" indent="-457200">
              <a:buClr>
                <a:schemeClr val="tx1"/>
              </a:buClr>
              <a:buSzPct val="100000"/>
              <a:buFont typeface="+mj-lt"/>
              <a:buAutoNum type="arabicPeriod"/>
            </a:pPr>
            <a:r>
              <a:rPr lang="en-US" sz="3200" b="1" dirty="0">
                <a:latin typeface="+mn-lt"/>
                <a:ea typeface="Verdana" panose="020B0604030504040204" pitchFamily="34" charset="0"/>
              </a:rPr>
              <a:t>Recognize</a:t>
            </a:r>
            <a:r>
              <a:rPr lang="en-US" sz="3200" dirty="0">
                <a:latin typeface="+mn-lt"/>
                <a:ea typeface="Verdana" panose="020B0604030504040204" pitchFamily="34" charset="0"/>
              </a:rPr>
              <a:t> how/ why to take care of your own emotional and mental health in stressful situations</a:t>
            </a:r>
          </a:p>
          <a:p>
            <a:pPr marL="457200" lvl="0" indent="-457200">
              <a:buClr>
                <a:schemeClr val="tx1"/>
              </a:buClr>
              <a:buSzPct val="100000"/>
              <a:buFont typeface="+mj-lt"/>
              <a:buAutoNum type="arabicPeriod"/>
            </a:pPr>
            <a:r>
              <a:rPr lang="en-US" sz="3200" b="1" dirty="0">
                <a:latin typeface="+mn-lt"/>
                <a:ea typeface="Verdana" panose="020B0604030504040204" pitchFamily="34" charset="0"/>
              </a:rPr>
              <a:t>Identify and increase awareness </a:t>
            </a:r>
            <a:r>
              <a:rPr lang="en-US" sz="3200" dirty="0">
                <a:latin typeface="+mn-lt"/>
                <a:ea typeface="Verdana" panose="020B0604030504040204" pitchFamily="34" charset="0"/>
              </a:rPr>
              <a:t>of local/regional resources </a:t>
            </a:r>
          </a:p>
          <a:p>
            <a:pPr marL="457200" lvl="0" indent="-457200">
              <a:buClr>
                <a:schemeClr val="tx1"/>
              </a:buClr>
              <a:buSzPct val="100000"/>
              <a:buFont typeface="+mj-lt"/>
              <a:buAutoNum type="arabicPeriod"/>
            </a:pPr>
            <a:r>
              <a:rPr lang="en-US" sz="3200" b="1" dirty="0">
                <a:latin typeface="+mn-lt"/>
              </a:rPr>
              <a:t>Learn </a:t>
            </a:r>
            <a:r>
              <a:rPr lang="en-US" sz="3200" dirty="0">
                <a:latin typeface="+mn-lt"/>
              </a:rPr>
              <a:t>what you can say and do when you find yourself talking with a farmer in distress</a:t>
            </a:r>
          </a:p>
          <a:p>
            <a:pPr marL="457200" lvl="0" indent="-457200">
              <a:buFont typeface="+mj-lt"/>
              <a:buAutoNum type="arabicPeriod"/>
            </a:pPr>
            <a:endParaRPr lang="en-US" sz="2800" dirty="0">
              <a:latin typeface="Verdana" panose="020B0604030504040204" pitchFamily="34" charset="0"/>
              <a:ea typeface="Verdana" panose="020B0604030504040204" pitchFamily="34" charset="0"/>
            </a:endParaRPr>
          </a:p>
          <a:p>
            <a:pPr marL="0" lvl="0" indent="0">
              <a:buNone/>
            </a:pPr>
            <a:endParaRPr lang="en-US" sz="2800" dirty="0">
              <a:latin typeface="Verdana" panose="020B0604030504040204" pitchFamily="34" charset="0"/>
              <a:ea typeface="Verdana" panose="020B0604030504040204" pitchFamily="34" charset="0"/>
            </a:endParaRPr>
          </a:p>
          <a:p>
            <a:pPr marL="0" indent="0">
              <a:buNone/>
            </a:pPr>
            <a:endParaRPr lang="en-US" sz="28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14045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003865"/>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0FA842C-96F8-4A57-B692-2F1677B6A572}"/>
              </a:ext>
            </a:extLst>
          </p:cNvPr>
          <p:cNvSpPr>
            <a:spLocks noGrp="1"/>
          </p:cNvSpPr>
          <p:nvPr>
            <p:ph type="title"/>
          </p:nvPr>
        </p:nvSpPr>
        <p:spPr>
          <a:xfrm>
            <a:off x="646111" y="1848381"/>
            <a:ext cx="6835778" cy="1400530"/>
          </a:xfrm>
        </p:spPr>
        <p:txBody>
          <a:bodyPr/>
          <a:lstStyle/>
          <a:p>
            <a:pPr algn="ctr"/>
            <a:r>
              <a:rPr lang="en-US" sz="7500" b="1" dirty="0"/>
              <a:t>SAFETY</a:t>
            </a:r>
          </a:p>
        </p:txBody>
      </p:sp>
      <p:sp>
        <p:nvSpPr>
          <p:cNvPr id="6" name="Text Placeholder 5">
            <a:extLst>
              <a:ext uri="{FF2B5EF4-FFF2-40B4-BE49-F238E27FC236}">
                <a16:creationId xmlns:a16="http://schemas.microsoft.com/office/drawing/2014/main" id="{C8C3F25F-1527-4A02-ACE0-33498D3CF244}"/>
              </a:ext>
            </a:extLst>
          </p:cNvPr>
          <p:cNvSpPr>
            <a:spLocks noGrp="1"/>
          </p:cNvSpPr>
          <p:nvPr>
            <p:ph sz="half" idx="1"/>
          </p:nvPr>
        </p:nvSpPr>
        <p:spPr>
          <a:xfrm>
            <a:off x="1385845" y="4623666"/>
            <a:ext cx="9420309" cy="1400530"/>
          </a:xfrm>
        </p:spPr>
        <p:txBody>
          <a:bodyPr>
            <a:noAutofit/>
          </a:bodyPr>
          <a:lstStyle/>
          <a:p>
            <a:pPr marL="0" lvl="0" indent="0" algn="ctr">
              <a:buClr>
                <a:srgbClr val="1E5155">
                  <a:lumMod val="40000"/>
                  <a:lumOff val="60000"/>
                </a:srgbClr>
              </a:buClr>
              <a:buNone/>
            </a:pPr>
            <a:r>
              <a:rPr lang="en-US" sz="2600" b="1" cap="all" dirty="0">
                <a:solidFill>
                  <a:prstClr val="white"/>
                </a:solidFill>
              </a:rPr>
              <a:t>Secure your own oxygen mask </a:t>
            </a:r>
          </a:p>
          <a:p>
            <a:pPr marL="0" lvl="0" indent="0" algn="ctr">
              <a:buClr>
                <a:srgbClr val="1E5155">
                  <a:lumMod val="40000"/>
                  <a:lumOff val="60000"/>
                </a:srgbClr>
              </a:buClr>
              <a:buNone/>
            </a:pPr>
            <a:r>
              <a:rPr lang="en-US" sz="2600" b="1" cap="all" dirty="0">
                <a:solidFill>
                  <a:prstClr val="white"/>
                </a:solidFill>
              </a:rPr>
              <a:t>before assisting others….</a:t>
            </a:r>
          </a:p>
        </p:txBody>
      </p:sp>
      <p:pic>
        <p:nvPicPr>
          <p:cNvPr id="8" name="Content Placeholder 7" descr="oxygen masks on airplane">
            <a:extLst>
              <a:ext uri="{FF2B5EF4-FFF2-40B4-BE49-F238E27FC236}">
                <a16:creationId xmlns:a16="http://schemas.microsoft.com/office/drawing/2014/main" id="{0E70F255-57FA-4D38-A6EB-AC94ECEE856A}"/>
              </a:ext>
            </a:extLst>
          </p:cNvPr>
          <p:cNvPicPr>
            <a:picLocks noGrp="1" noChangeAspect="1"/>
          </p:cNvPicPr>
          <p:nvPr>
            <p:ph sz="half" idx="2"/>
          </p:nvPr>
        </p:nvPicPr>
        <p:blipFill>
          <a:blip r:embed="rId3">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7481889" y="1152983"/>
            <a:ext cx="4064000" cy="2438400"/>
          </a:xfrm>
          <a:prstGeom prst="rect">
            <a:avLst/>
          </a:prstGeom>
        </p:spPr>
      </p:pic>
    </p:spTree>
    <p:extLst>
      <p:ext uri="{BB962C8B-B14F-4D97-AF65-F5344CB8AC3E}">
        <p14:creationId xmlns:p14="http://schemas.microsoft.com/office/powerpoint/2010/main" val="692112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00386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03366"/>
          </a:xfrm>
        </p:spPr>
        <p:txBody>
          <a:bodyPr/>
          <a:lstStyle/>
          <a:p>
            <a:r>
              <a:rPr lang="en-US" sz="4400" b="1" dirty="0"/>
              <a:t>MENTAL/EMOTIONAL SAFETY</a:t>
            </a:r>
          </a:p>
        </p:txBody>
      </p:sp>
      <p:sp>
        <p:nvSpPr>
          <p:cNvPr id="3" name="Content Placeholder 2"/>
          <p:cNvSpPr>
            <a:spLocks noGrp="1"/>
          </p:cNvSpPr>
          <p:nvPr>
            <p:ph sz="half" idx="1"/>
          </p:nvPr>
        </p:nvSpPr>
        <p:spPr>
          <a:xfrm>
            <a:off x="874711" y="2213348"/>
            <a:ext cx="8947522" cy="4344707"/>
          </a:xfrm>
        </p:spPr>
        <p:txBody>
          <a:bodyPr>
            <a:noAutofit/>
          </a:bodyPr>
          <a:lstStyle/>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Taking care of yourself is harder than taking care of others</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Use your personal energy wisely</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Chronic stress contributes to 75-90% of illness and disease</a:t>
            </a:r>
          </a:p>
          <a:p>
            <a:pPr>
              <a:buClr>
                <a:schemeClr val="tx1"/>
              </a:buClr>
            </a:pPr>
            <a:r>
              <a:rPr lang="en-US" sz="3600" dirty="0">
                <a:latin typeface="Calibri" panose="020F0502020204030204" pitchFamily="34" charset="0"/>
                <a:ea typeface="Verdana" panose="020B0604030504040204" pitchFamily="34" charset="0"/>
                <a:cs typeface="Calibri" panose="020F0502020204030204" pitchFamily="34" charset="0"/>
              </a:rPr>
              <a:t> Your own stress is no less significant than other people’s</a:t>
            </a:r>
          </a:p>
        </p:txBody>
      </p:sp>
      <p:pic>
        <p:nvPicPr>
          <p:cNvPr id="8" name="Content Placeholder 7" descr="photo of a man and a woman in conversation">
            <a:extLst>
              <a:ext uri="{FF2B5EF4-FFF2-40B4-BE49-F238E27FC236}">
                <a16:creationId xmlns:a16="http://schemas.microsoft.com/office/drawing/2014/main" id="{00AC13A9-61B6-4E9B-9B0E-3AC6FF4E47F9}"/>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9201149" y="299945"/>
            <a:ext cx="2606040" cy="1737360"/>
          </a:xfrm>
        </p:spPr>
      </p:pic>
    </p:spTree>
    <p:extLst>
      <p:ext uri="{BB962C8B-B14F-4D97-AF65-F5344CB8AC3E}">
        <p14:creationId xmlns:p14="http://schemas.microsoft.com/office/powerpoint/2010/main" val="22718842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2.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4330ADC68DFAB429F0AF3FACAA77EC0" ma:contentTypeVersion="14" ma:contentTypeDescription="Create a new document." ma:contentTypeScope="" ma:versionID="9dafe6cd5e0b38238e1c8ccd8808fd0a">
  <xsd:schema xmlns:xsd="http://www.w3.org/2001/XMLSchema" xmlns:xs="http://www.w3.org/2001/XMLSchema" xmlns:p="http://schemas.microsoft.com/office/2006/metadata/properties" xmlns:ns3="7a7c3e2f-4931-4172-95af-c8b5b6ef0752" xmlns:ns4="5be28f44-6f80-4b73-81cc-225ab7a72423" targetNamespace="http://schemas.microsoft.com/office/2006/metadata/properties" ma:root="true" ma:fieldsID="9f4f777f986e5f75a1c1e0e2df7ca7a5" ns3:_="" ns4:_="">
    <xsd:import namespace="7a7c3e2f-4931-4172-95af-c8b5b6ef0752"/>
    <xsd:import namespace="5be28f44-6f80-4b73-81cc-225ab7a7242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a7c3e2f-4931-4172-95af-c8b5b6ef075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be28f44-6f80-4b73-81cc-225ab7a7242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771D6C-B987-482F-BB4C-756400BCE618}">
  <ds:schemaRefs>
    <ds:schemaRef ds:uri="http://purl.org/dc/terms/"/>
    <ds:schemaRef ds:uri="http://schemas.openxmlformats.org/package/2006/metadata/core-properties"/>
    <ds:schemaRef ds:uri="5be28f44-6f80-4b73-81cc-225ab7a72423"/>
    <ds:schemaRef ds:uri="http://purl.org/dc/dcmitype/"/>
    <ds:schemaRef ds:uri="http://schemas.microsoft.com/office/infopath/2007/PartnerControls"/>
    <ds:schemaRef ds:uri="7a7c3e2f-4931-4172-95af-c8b5b6ef0752"/>
    <ds:schemaRef ds:uri="http://purl.org/dc/elements/1.1/"/>
    <ds:schemaRef ds:uri="http://schemas.microsoft.com/office/2006/metadata/properties"/>
    <ds:schemaRef ds:uri="http://schemas.microsoft.com/office/2006/documentManagement/types"/>
    <ds:schemaRef ds:uri="http://www.w3.org/XML/1998/namespace"/>
  </ds:schemaRefs>
</ds:datastoreItem>
</file>

<file path=customXml/itemProps2.xml><?xml version="1.0" encoding="utf-8"?>
<ds:datastoreItem xmlns:ds="http://schemas.openxmlformats.org/officeDocument/2006/customXml" ds:itemID="{A3CC838C-3F36-486E-828D-04D3C196AC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a7c3e2f-4931-4172-95af-c8b5b6ef0752"/>
    <ds:schemaRef ds:uri="5be28f44-6f80-4b73-81cc-225ab7a724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728B3D-8E89-4035-BC1F-C32D7237BA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Ion</Template>
  <TotalTime>102820</TotalTime>
  <Words>5992</Words>
  <Application>Microsoft Office PowerPoint</Application>
  <PresentationFormat>Widescreen</PresentationFormat>
  <Paragraphs>639</Paragraphs>
  <Slides>44</Slides>
  <Notes>44</Notes>
  <HiddenSlides>0</HiddenSlides>
  <MMClips>3</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Arial</vt:lpstr>
      <vt:lpstr>Calibri</vt:lpstr>
      <vt:lpstr>Century Gothic</vt:lpstr>
      <vt:lpstr>Verdana</vt:lpstr>
      <vt:lpstr>Wingdings</vt:lpstr>
      <vt:lpstr>Wingdings 3</vt:lpstr>
      <vt:lpstr>1_Ion</vt:lpstr>
      <vt:lpstr>Ion</vt:lpstr>
      <vt:lpstr>Down on the Farm: Supporting Farmers in Stressful Times©</vt:lpstr>
      <vt:lpstr>Down on the Farm</vt:lpstr>
      <vt:lpstr>DEVELOPED BY</vt:lpstr>
      <vt:lpstr>Funded by</vt:lpstr>
      <vt:lpstr>TODAY’S PRESENTERS</vt:lpstr>
      <vt:lpstr>INTRODUCTIONS</vt:lpstr>
      <vt:lpstr>OBJECTIVES</vt:lpstr>
      <vt:lpstr>SAFETY</vt:lpstr>
      <vt:lpstr>MENTAL/EMOTIONAL SAFETY</vt:lpstr>
      <vt:lpstr>PHYSICAL SAFETY</vt:lpstr>
      <vt:lpstr>WHAT DO THE HEADLINES SAY?</vt:lpstr>
      <vt:lpstr>More headlines</vt:lpstr>
      <vt:lpstr>STATE OF FARM FINANCES </vt:lpstr>
      <vt:lpstr>CHANGE IN NET FARM INCOME, 2019 VS. 10-YR AVG.</vt:lpstr>
      <vt:lpstr>FARM SECTOR DEBT (INFLATION ADJUSTED) 1970-2020F</vt:lpstr>
      <vt:lpstr>NEGATIVE INDICATORS </vt:lpstr>
      <vt:lpstr>BUT IT’S NOT JUST ABOUT THE MONEY</vt:lpstr>
      <vt:lpstr>CULTURAL CONSIDERATIONS</vt:lpstr>
      <vt:lpstr>WHAT DOES STRESS LOOK LIKE?</vt:lpstr>
      <vt:lpstr>WHAT ARE SOME SIGNS AND SYMPTOMS OF STRESS?</vt:lpstr>
      <vt:lpstr>Info card on signs of stress</vt:lpstr>
      <vt:lpstr>SIGNS OF CHRONIC &amp; PROLONGED STRESS</vt:lpstr>
      <vt:lpstr>CRISIS:   A SITUATION THAT EXCEEDS  PERSON’S ABILITY TO COPE</vt:lpstr>
      <vt:lpstr>CRISIS INTERVENTION</vt:lpstr>
      <vt:lpstr>SYMPATHY vs EMPATHY</vt:lpstr>
      <vt:lpstr>SKILL BUILDING:  ACTIVE LISTENING </vt:lpstr>
      <vt:lpstr>LISTEN WITHOUT JUDGEMENT</vt:lpstr>
      <vt:lpstr>#1  EMOTIONAL LABELING</vt:lpstr>
      <vt:lpstr>#2 PARAPHRASING</vt:lpstr>
      <vt:lpstr>PARAPHRASING: PAIR UP &amp; PRACTICE</vt:lpstr>
      <vt:lpstr>PARAPHRASING PRACTICE</vt:lpstr>
      <vt:lpstr>#3 MIRRORING</vt:lpstr>
      <vt:lpstr>Copper Clappers Video</vt:lpstr>
      <vt:lpstr>MIRRORING PRACTICE</vt:lpstr>
      <vt:lpstr>IN CONVERSATION</vt:lpstr>
      <vt:lpstr>USE OPEN ENDED QUESTIONS</vt:lpstr>
      <vt:lpstr>ACTIVE LISTENING REVIEW  in ACTION</vt:lpstr>
      <vt:lpstr>What can I do to Help?</vt:lpstr>
      <vt:lpstr>MORE RESOURCES</vt:lpstr>
      <vt:lpstr>RESOURCE MAPPING</vt:lpstr>
      <vt:lpstr>Resources</vt:lpstr>
      <vt:lpstr>Brainstorm</vt:lpstr>
      <vt:lpstr>REFLECTION:  WHAT HAVE YOU LEARNED? </vt:lpstr>
      <vt:lpstr>Questions, Concerns, Comments</vt:lpstr>
    </vt:vector>
  </TitlesOfParts>
  <Company>Minnesota Department of Agriculture and Central Lakes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Down on the Farm PowerPoint Presentation</dc:title>
  <dc:subject>presentation slides for the Down on the Farm (DOTF) presentation</dc:subject>
  <dc:creator>Judy Barka</dc:creator>
  <cp:lastModifiedBy>VonBank, Susan (MDA)</cp:lastModifiedBy>
  <cp:revision>331</cp:revision>
  <cp:lastPrinted>2021-04-02T19:40:08Z</cp:lastPrinted>
  <dcterms:created xsi:type="dcterms:W3CDTF">2019-09-18T21:57:59Z</dcterms:created>
  <dcterms:modified xsi:type="dcterms:W3CDTF">2021-04-22T20:27:04Z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0x010100A4330ADC68DFAB429F0AF3FACAA77EC0</vt:lpwstr>
  </property>
</Properties>
</file>